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9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EA4"/>
    <a:srgbClr val="0070C0"/>
    <a:srgbClr val="039ACF"/>
    <a:srgbClr val="005BA7"/>
    <a:srgbClr val="00467F"/>
    <a:srgbClr val="0057A2"/>
    <a:srgbClr val="EFEFEF"/>
    <a:srgbClr val="043776"/>
    <a:srgbClr val="225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48"/>
      </p:cViewPr>
      <p:guideLst>
        <p:guide orient="horz" pos="2164"/>
        <p:guide pos="39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101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103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104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13C37-BE2C-4CB8-940D-F8BE2EE62933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/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6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8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/>
          </a:p>
          <a:p>
            <a:pPr lvl="1"/>
            <a:r>
              <a:rPr lang="zh-CN" altLang="en-US" dirty="0"/>
              <a:t>第二级</a:t>
            </a:r>
            <a:endParaRPr/>
          </a:p>
          <a:p>
            <a:pPr lvl="2"/>
            <a:r>
              <a:rPr lang="zh-CN" altLang="en-US" dirty="0"/>
              <a:t>第三级</a:t>
            </a:r>
            <a:endParaRPr/>
          </a:p>
          <a:p>
            <a:pPr lvl="3"/>
            <a:r>
              <a:rPr lang="zh-CN" altLang="en-US" dirty="0"/>
              <a:t>第四级</a:t>
            </a:r>
            <a:endParaRPr/>
          </a:p>
          <a:p>
            <a:pPr lvl="4"/>
            <a:r>
              <a:rPr lang="zh-CN" altLang="en-US" dirty="0"/>
              <a:t>第五级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/>
          </a:p>
        </p:txBody>
      </p:sp>
      <p:sp>
        <p:nvSpPr>
          <p:cNvPr id="2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/>
          </a:p>
        </p:txBody>
      </p:sp>
      <p:sp>
        <p:nvSpPr>
          <p:cNvPr id="2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2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8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29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/>
          </a:p>
          <a:p>
            <a:pPr lvl="1"/>
            <a:r>
              <a:rPr lang="zh-CN" altLang="en-US" dirty="0"/>
              <a:t>第二级</a:t>
            </a:r>
            <a:endParaRPr/>
          </a:p>
          <a:p>
            <a:pPr lvl="2"/>
            <a:r>
              <a:rPr lang="zh-CN" altLang="en-US" dirty="0"/>
              <a:t>第三级</a:t>
            </a:r>
            <a:endParaRPr/>
          </a:p>
          <a:p>
            <a:pPr lvl="3"/>
            <a:r>
              <a:rPr lang="zh-CN" altLang="en-US" dirty="0"/>
              <a:t>第四级</a:t>
            </a:r>
            <a:endParaRPr/>
          </a:p>
          <a:p>
            <a:pPr lvl="4"/>
            <a:r>
              <a:rPr lang="zh-CN" altLang="en-US" dirty="0"/>
              <a:t>第五级</a:t>
            </a:r>
            <a:endParaRPr/>
          </a:p>
        </p:txBody>
      </p:sp>
      <p:sp>
        <p:nvSpPr>
          <p:cNvPr id="3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3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/>
          </a:p>
        </p:txBody>
      </p:sp>
      <p:sp>
        <p:nvSpPr>
          <p:cNvPr id="36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/>
          </a:p>
        </p:txBody>
      </p:sp>
      <p:sp>
        <p:nvSpPr>
          <p:cNvPr id="38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4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4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4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53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2025/9/20</a:t>
            </a:fld>
            <a:endParaRPr lang="zh-CN" altLang="en-US" dirty="0"/>
          </a:p>
        </p:txBody>
      </p:sp>
      <p:sp>
        <p:nvSpPr>
          <p:cNvPr id="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7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/>
          </a:p>
        </p:txBody>
      </p:sp>
      <p:sp>
        <p:nvSpPr>
          <p:cNvPr id="6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/>
          </a:p>
          <a:p>
            <a:pPr lvl="1"/>
            <a:r>
              <a:rPr lang="zh-CN" altLang="en-US" dirty="0"/>
              <a:t>第二级</a:t>
            </a:r>
            <a:endParaRPr/>
          </a:p>
          <a:p>
            <a:pPr lvl="2"/>
            <a:r>
              <a:rPr lang="zh-CN" altLang="en-US" dirty="0"/>
              <a:t>第三级</a:t>
            </a:r>
            <a:endParaRPr/>
          </a:p>
          <a:p>
            <a:pPr lvl="3"/>
            <a:r>
              <a:rPr lang="zh-CN" altLang="en-US" dirty="0"/>
              <a:t>第四级</a:t>
            </a:r>
            <a:endParaRPr/>
          </a:p>
          <a:p>
            <a:pPr lvl="4"/>
            <a:r>
              <a:rPr lang="zh-CN" altLang="en-US" dirty="0"/>
              <a:t>第五级</a:t>
            </a:r>
            <a:endParaRPr/>
          </a:p>
        </p:txBody>
      </p:sp>
      <p:sp>
        <p:nvSpPr>
          <p:cNvPr id="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/>
          </a:p>
          <a:p>
            <a:pPr lvl="1"/>
            <a:r>
              <a:rPr lang="zh-CN" altLang="en-US" dirty="0"/>
              <a:t>第二级</a:t>
            </a:r>
            <a:endParaRPr/>
          </a:p>
          <a:p>
            <a:pPr lvl="2"/>
            <a:r>
              <a:rPr lang="zh-CN" altLang="en-US" dirty="0"/>
              <a:t>第三级</a:t>
            </a:r>
            <a:endParaRPr/>
          </a:p>
          <a:p>
            <a:pPr lvl="3"/>
            <a:r>
              <a:rPr lang="zh-CN" altLang="en-US" dirty="0"/>
              <a:t>第四级</a:t>
            </a:r>
            <a:endParaRPr/>
          </a:p>
          <a:p>
            <a:pPr lvl="4"/>
            <a:r>
              <a:rPr lang="zh-CN" altLang="en-US" dirty="0"/>
              <a:t>第五级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1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L6_q9gYTD8nvjQ7mdr44l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an.xjtu.edu.cn/jxxx/jxtz2/jsap.htm" TargetMode="External"/><Relationship Id="rId4" Type="http://schemas.openxmlformats.org/officeDocument/2006/relationships/hyperlink" Target="https://pec.xjtu.edu.cn/info/1099/2465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5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6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矩形 21"/>
          <p:cNvSpPr/>
          <p:nvPr/>
        </p:nvSpPr>
        <p:spPr>
          <a:xfrm>
            <a:off x="4275455" y="2371725"/>
            <a:ext cx="7200900" cy="106734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少学组新生讲座</a:t>
            </a:r>
            <a:endParaRPr kumimoji="1" lang="en-US" altLang="zh-CN" sz="36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9" name="文本框 22"/>
          <p:cNvSpPr txBox="1"/>
          <p:nvPr/>
        </p:nvSpPr>
        <p:spPr>
          <a:xfrm>
            <a:off x="3207026" y="4384675"/>
            <a:ext cx="812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干佳禾 甘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宇凡 宋奕歆 石澄錡 张杰铭 张兆强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李昊轩</a:t>
            </a:r>
            <a:endParaRPr kumimoji="1" lang="zh-CN" altLang="en-US" sz="240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11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2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钱学森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班</a:t>
            </a:r>
            <a:endParaRPr/>
          </a:p>
        </p:txBody>
      </p:sp>
      <p:sp>
        <p:nvSpPr>
          <p:cNvPr id="15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676142" y="1056069"/>
            <a:ext cx="2459864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自动化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电气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能动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制造（机械）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指标共</a:t>
            </a:r>
            <a:r>
              <a:rPr lang="en-US" altLang="zh-CN" dirty="0"/>
              <a:t>4*5=20</a:t>
            </a:r>
            <a:r>
              <a:rPr lang="zh-CN" altLang="en-US" dirty="0"/>
              <a:t>人 </a:t>
            </a:r>
            <a:endParaRPr/>
          </a:p>
        </p:txBody>
      </p:sp>
      <p:sp>
        <p:nvSpPr>
          <p:cNvPr id="17" name="文本框 3"/>
          <p:cNvSpPr txBox="1"/>
          <p:nvPr/>
        </p:nvSpPr>
        <p:spPr>
          <a:xfrm>
            <a:off x="4136263" y="869800"/>
            <a:ext cx="7765961" cy="470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笔试：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成绩为数学、物理、语文、英语的期末学分绩，四个钱班分别取第一志愿的笔试前</a:t>
            </a:r>
            <a:r>
              <a:rPr lang="en-US" altLang="zh-CN" dirty="0"/>
              <a:t>10</a:t>
            </a:r>
            <a:r>
              <a:rPr lang="zh-CN" altLang="en-US" dirty="0"/>
              <a:t>进入面试。第二志愿候补。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面试：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1.</a:t>
            </a:r>
            <a:r>
              <a:rPr lang="zh-CN" altLang="en-US" dirty="0"/>
              <a:t>英语问题（简单）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2.</a:t>
            </a:r>
            <a:r>
              <a:rPr lang="zh-CN" altLang="en-US" dirty="0"/>
              <a:t>面试题库中抽取一道题（见少学组文件“面试整理”）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3.</a:t>
            </a:r>
            <a:r>
              <a:rPr lang="zh-CN" altLang="en-US" dirty="0"/>
              <a:t>兴趣爱好考察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4.</a:t>
            </a:r>
            <a:r>
              <a:rPr lang="zh-CN" altLang="en-US" dirty="0"/>
              <a:t>时事类，如对最新技术的看法等等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综合成绩</a:t>
            </a:r>
            <a:r>
              <a:rPr lang="en-US" altLang="zh-CN" sz="2000" dirty="0"/>
              <a:t>=</a:t>
            </a:r>
            <a:r>
              <a:rPr lang="zh-CN" altLang="en-US" sz="2000" dirty="0"/>
              <a:t>笔试成绩</a:t>
            </a:r>
            <a:r>
              <a:rPr lang="en-US" altLang="zh-CN" sz="2000" dirty="0"/>
              <a:t>×60%+</a:t>
            </a:r>
            <a:r>
              <a:rPr lang="zh-CN" altLang="en-US" sz="2000" dirty="0"/>
              <a:t>面试成绩</a:t>
            </a:r>
            <a:r>
              <a:rPr lang="en-US" altLang="zh-CN" sz="2000" dirty="0"/>
              <a:t>×40%</a:t>
            </a:r>
            <a:endParaRPr lang="zh-CN" altLang="en-US" sz="2000" dirty="0"/>
          </a:p>
        </p:txBody>
      </p:sp>
      <p:sp>
        <p:nvSpPr>
          <p:cNvPr id="18" name="文本框 4"/>
          <p:cNvSpPr txBox="1"/>
          <p:nvPr/>
        </p:nvSpPr>
        <p:spPr>
          <a:xfrm>
            <a:off x="755560" y="3681479"/>
            <a:ext cx="3380703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23</a:t>
            </a:r>
            <a:r>
              <a:rPr lang="zh-CN" altLang="en-US" dirty="0">
                <a:solidFill>
                  <a:schemeClr val="accent1"/>
                </a:solidFill>
              </a:rPr>
              <a:t>级钱班选手综排：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自动化：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22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45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54</a:t>
            </a:r>
            <a:endParaRPr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电气：</a:t>
            </a:r>
            <a:r>
              <a:rPr lang="en-US" altLang="zh-CN" dirty="0">
                <a:solidFill>
                  <a:schemeClr val="accent1"/>
                </a:solidFill>
              </a:rPr>
              <a:t>3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15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16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49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69</a:t>
            </a:r>
            <a:endParaRPr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能动：</a:t>
            </a:r>
            <a:r>
              <a:rPr lang="en-US" altLang="zh-CN" dirty="0">
                <a:solidFill>
                  <a:schemeClr val="accent1"/>
                </a:solidFill>
              </a:rPr>
              <a:t>6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76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79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99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109</a:t>
            </a:r>
            <a:endParaRPr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制造：</a:t>
            </a:r>
            <a:r>
              <a:rPr lang="en-US" altLang="zh-CN" dirty="0">
                <a:solidFill>
                  <a:schemeClr val="accent1"/>
                </a:solidFill>
              </a:rPr>
              <a:t>43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57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82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92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94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23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4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矩形 21"/>
          <p:cNvSpPr/>
          <p:nvPr/>
        </p:nvSpPr>
        <p:spPr>
          <a:xfrm>
            <a:off x="4275455" y="2371725"/>
            <a:ext cx="7200900" cy="106734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en-US" altLang="zh-CN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04 </a:t>
            </a: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生活板块</a:t>
            </a:r>
            <a:endParaRPr kumimoji="1" lang="en-US" altLang="zh-CN" sz="36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27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28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9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"/>
          <p:cNvSpPr txBox="1"/>
          <p:nvPr/>
        </p:nvSpPr>
        <p:spPr>
          <a:xfrm>
            <a:off x="6407150" y="4384675"/>
            <a:ext cx="4925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甘宇凡</a:t>
            </a:r>
            <a:endParaRPr kumimoji="1" lang="zh-CN" altLang="en-US" sz="240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9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吃喝</a:t>
            </a:r>
            <a:endParaRPr/>
          </a:p>
        </p:txBody>
      </p:sp>
      <p:sp>
        <p:nvSpPr>
          <p:cNvPr id="41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2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文本框 75"/>
          <p:cNvSpPr txBox="1"/>
          <p:nvPr/>
        </p:nvSpPr>
        <p:spPr bwMode="auto">
          <a:xfrm>
            <a:off x="2607945" y="2129155"/>
            <a:ext cx="3168015" cy="12084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康桥苑</a:t>
            </a:r>
            <a:endParaRPr/>
          </a:p>
          <a:p>
            <a:pPr marL="285750" indent="-285750"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梧桐苑</a:t>
            </a:r>
            <a:endParaRPr/>
          </a:p>
        </p:txBody>
      </p:sp>
      <p:sp>
        <p:nvSpPr>
          <p:cNvPr id="44" name="文本框 15"/>
          <p:cNvSpPr txBox="1"/>
          <p:nvPr/>
        </p:nvSpPr>
        <p:spPr>
          <a:xfrm>
            <a:off x="2607945" y="1729105"/>
            <a:ext cx="366331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校内</a:t>
            </a:r>
            <a:endParaRPr/>
          </a:p>
        </p:txBody>
      </p:sp>
      <p:sp>
        <p:nvSpPr>
          <p:cNvPr id="45" name="椭圆 19"/>
          <p:cNvSpPr/>
          <p:nvPr/>
        </p:nvSpPr>
        <p:spPr>
          <a:xfrm>
            <a:off x="2353310" y="1835785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文本框 75"/>
          <p:cNvSpPr txBox="1"/>
          <p:nvPr/>
        </p:nvSpPr>
        <p:spPr bwMode="auto">
          <a:xfrm>
            <a:off x="2607945" y="3829685"/>
            <a:ext cx="267843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《舌尖上的诱惑之交大》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美团、大众点评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solidFill>
                <a:schemeClr val="tx1"/>
              </a:solidFill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rPr>
              <a:t>合理饮食、注意锻炼</a:t>
            </a:r>
            <a:endParaRPr/>
          </a:p>
          <a:p>
            <a:pPr algn="l"/>
            <a:endParaRPr lang="zh-CN" altLang="en-US" sz="1600">
              <a:solidFill>
                <a:schemeClr val="tx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47" name="文本框 31"/>
          <p:cNvSpPr txBox="1"/>
          <p:nvPr/>
        </p:nvSpPr>
        <p:spPr>
          <a:xfrm>
            <a:off x="2607945" y="3337560"/>
            <a:ext cx="366331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校外</a:t>
            </a:r>
            <a:endParaRPr/>
          </a:p>
        </p:txBody>
      </p:sp>
      <p:sp>
        <p:nvSpPr>
          <p:cNvPr id="48" name="椭圆 32"/>
          <p:cNvSpPr/>
          <p:nvPr/>
        </p:nvSpPr>
        <p:spPr>
          <a:xfrm>
            <a:off x="2353310" y="344424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e 17"/>
          <p:cNvSpPr/>
          <p:nvPr/>
        </p:nvSpPr>
        <p:spPr>
          <a:xfrm>
            <a:off x="4626092" y="1967489"/>
            <a:ext cx="1437348" cy="1437348"/>
          </a:xfrm>
          <a:prstGeom prst="pieWedge">
            <a:avLst/>
          </a:prstGeom>
          <a:solidFill>
            <a:srgbClr val="00467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sp>
        <p:nvSpPr>
          <p:cNvPr id="51" name="Pie 6"/>
          <p:cNvSpPr/>
          <p:nvPr/>
        </p:nvSpPr>
        <p:spPr>
          <a:xfrm rot="5400000">
            <a:off x="6129831" y="1967489"/>
            <a:ext cx="1437348" cy="1437348"/>
          </a:xfrm>
          <a:prstGeom prst="pieWedge">
            <a:avLst/>
          </a:prstGeom>
          <a:solidFill>
            <a:srgbClr val="039AC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sp>
        <p:nvSpPr>
          <p:cNvPr id="52" name="Pie 7"/>
          <p:cNvSpPr/>
          <p:nvPr/>
        </p:nvSpPr>
        <p:spPr>
          <a:xfrm rot="10800000">
            <a:off x="6129831" y="3471228"/>
            <a:ext cx="1437348" cy="1437348"/>
          </a:xfrm>
          <a:prstGeom prst="pieWedge">
            <a:avLst/>
          </a:prstGeom>
          <a:solidFill>
            <a:srgbClr val="00467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sp>
        <p:nvSpPr>
          <p:cNvPr id="53" name="Pie 8"/>
          <p:cNvSpPr/>
          <p:nvPr/>
        </p:nvSpPr>
        <p:spPr>
          <a:xfrm rot="16200000">
            <a:off x="4626092" y="3471228"/>
            <a:ext cx="1437348" cy="1437348"/>
          </a:xfrm>
          <a:prstGeom prst="pieWedge">
            <a:avLst/>
          </a:prstGeom>
          <a:solidFill>
            <a:srgbClr val="039AC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grpSp>
        <p:nvGrpSpPr>
          <p:cNvPr id="54" name="Group 28"/>
          <p:cNvGrpSpPr/>
          <p:nvPr/>
        </p:nvGrpSpPr>
        <p:grpSpPr>
          <a:xfrm>
            <a:off x="5454015" y="2795270"/>
            <a:ext cx="1284605" cy="1284605"/>
            <a:chOff x="4343400" y="1854885"/>
            <a:chExt cx="457200" cy="457200"/>
          </a:xfrm>
        </p:grpSpPr>
        <p:sp>
          <p:nvSpPr>
            <p:cNvPr id="55" name="Oval 25"/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charset="0"/>
              </a:endParaRPr>
            </a:p>
          </p:txBody>
        </p:sp>
        <p:sp>
          <p:nvSpPr>
            <p:cNvPr id="56" name="Oval 26"/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rgbClr val="2C6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charset="0"/>
              </a:endParaRPr>
            </a:p>
          </p:txBody>
        </p:sp>
      </p:grpSp>
      <p:sp>
        <p:nvSpPr>
          <p:cNvPr id="57" name="任意多边形 67"/>
          <p:cNvSpPr/>
          <p:nvPr/>
        </p:nvSpPr>
        <p:spPr>
          <a:xfrm>
            <a:off x="6677660" y="2532380"/>
            <a:ext cx="341630" cy="306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40" h="5680">
                <a:moveTo>
                  <a:pt x="1" y="910"/>
                </a:moveTo>
                <a:lnTo>
                  <a:pt x="6339" y="910"/>
                </a:lnTo>
                <a:lnTo>
                  <a:pt x="6339" y="2742"/>
                </a:lnTo>
                <a:lnTo>
                  <a:pt x="6339" y="2744"/>
                </a:lnTo>
                <a:lnTo>
                  <a:pt x="6339" y="2759"/>
                </a:lnTo>
                <a:lnTo>
                  <a:pt x="6340" y="2774"/>
                </a:lnTo>
                <a:lnTo>
                  <a:pt x="6340" y="5098"/>
                </a:lnTo>
                <a:lnTo>
                  <a:pt x="6340" y="5114"/>
                </a:lnTo>
                <a:lnTo>
                  <a:pt x="6340" y="5129"/>
                </a:lnTo>
                <a:cubicBezTo>
                  <a:pt x="6347" y="5441"/>
                  <a:pt x="6008" y="5687"/>
                  <a:pt x="5785" y="5680"/>
                </a:cubicBezTo>
                <a:lnTo>
                  <a:pt x="5772" y="5680"/>
                </a:lnTo>
                <a:lnTo>
                  <a:pt x="5758" y="5680"/>
                </a:lnTo>
                <a:lnTo>
                  <a:pt x="581" y="5680"/>
                </a:lnTo>
                <a:lnTo>
                  <a:pt x="566" y="5680"/>
                </a:lnTo>
                <a:lnTo>
                  <a:pt x="551" y="5680"/>
                </a:lnTo>
                <a:cubicBezTo>
                  <a:pt x="239" y="5687"/>
                  <a:pt x="-7" y="5348"/>
                  <a:pt x="0" y="5125"/>
                </a:cubicBezTo>
                <a:lnTo>
                  <a:pt x="0" y="5112"/>
                </a:lnTo>
                <a:lnTo>
                  <a:pt x="0" y="5098"/>
                </a:lnTo>
                <a:lnTo>
                  <a:pt x="0" y="2774"/>
                </a:lnTo>
                <a:lnTo>
                  <a:pt x="1" y="2759"/>
                </a:lnTo>
                <a:lnTo>
                  <a:pt x="1" y="2744"/>
                </a:lnTo>
                <a:lnTo>
                  <a:pt x="1" y="2742"/>
                </a:lnTo>
                <a:lnTo>
                  <a:pt x="1" y="910"/>
                </a:lnTo>
                <a:close/>
                <a:moveTo>
                  <a:pt x="637" y="1535"/>
                </a:moveTo>
                <a:lnTo>
                  <a:pt x="5702" y="1535"/>
                </a:lnTo>
                <a:lnTo>
                  <a:pt x="5702" y="5054"/>
                </a:lnTo>
                <a:lnTo>
                  <a:pt x="637" y="5054"/>
                </a:lnTo>
                <a:lnTo>
                  <a:pt x="637" y="1535"/>
                </a:lnTo>
                <a:close/>
                <a:moveTo>
                  <a:pt x="3157" y="3238"/>
                </a:moveTo>
                <a:lnTo>
                  <a:pt x="3158" y="3263"/>
                </a:lnTo>
                <a:cubicBezTo>
                  <a:pt x="3173" y="3781"/>
                  <a:pt x="2652" y="4193"/>
                  <a:pt x="2238" y="4181"/>
                </a:cubicBezTo>
                <a:lnTo>
                  <a:pt x="2215" y="4181"/>
                </a:lnTo>
                <a:lnTo>
                  <a:pt x="2190" y="4181"/>
                </a:lnTo>
                <a:cubicBezTo>
                  <a:pt x="1673" y="4196"/>
                  <a:pt x="1260" y="3675"/>
                  <a:pt x="1272" y="3261"/>
                </a:cubicBezTo>
                <a:lnTo>
                  <a:pt x="1273" y="3238"/>
                </a:lnTo>
                <a:lnTo>
                  <a:pt x="1272" y="3213"/>
                </a:lnTo>
                <a:cubicBezTo>
                  <a:pt x="1257" y="2696"/>
                  <a:pt x="1778" y="2284"/>
                  <a:pt x="2192" y="2296"/>
                </a:cubicBezTo>
                <a:lnTo>
                  <a:pt x="2215" y="2296"/>
                </a:lnTo>
                <a:lnTo>
                  <a:pt x="2215" y="3238"/>
                </a:lnTo>
                <a:lnTo>
                  <a:pt x="3157" y="3238"/>
                </a:lnTo>
                <a:close/>
                <a:moveTo>
                  <a:pt x="3481" y="2282"/>
                </a:moveTo>
                <a:lnTo>
                  <a:pt x="5067" y="2282"/>
                </a:lnTo>
                <a:lnTo>
                  <a:pt x="5067" y="2916"/>
                </a:lnTo>
                <a:lnTo>
                  <a:pt x="3481" y="2916"/>
                </a:lnTo>
                <a:lnTo>
                  <a:pt x="3481" y="2282"/>
                </a:lnTo>
                <a:close/>
                <a:moveTo>
                  <a:pt x="3481" y="3547"/>
                </a:moveTo>
                <a:lnTo>
                  <a:pt x="5067" y="3547"/>
                </a:lnTo>
                <a:lnTo>
                  <a:pt x="5067" y="4181"/>
                </a:lnTo>
                <a:lnTo>
                  <a:pt x="3481" y="4181"/>
                </a:lnTo>
                <a:lnTo>
                  <a:pt x="3481" y="3547"/>
                </a:lnTo>
                <a:close/>
                <a:moveTo>
                  <a:pt x="1" y="0"/>
                </a:moveTo>
                <a:lnTo>
                  <a:pt x="6339" y="0"/>
                </a:lnTo>
                <a:lnTo>
                  <a:pt x="6339" y="647"/>
                </a:lnTo>
                <a:lnTo>
                  <a:pt x="1" y="647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任意多边形 68"/>
          <p:cNvSpPr/>
          <p:nvPr/>
        </p:nvSpPr>
        <p:spPr>
          <a:xfrm>
            <a:off x="6680835" y="4004945"/>
            <a:ext cx="338455" cy="3702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085" h="6642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框 33"/>
          <p:cNvSpPr txBox="1"/>
          <p:nvPr/>
        </p:nvSpPr>
        <p:spPr bwMode="auto">
          <a:xfrm>
            <a:off x="434975" y="1866265"/>
            <a:ext cx="3656965" cy="97091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</a:pPr>
            <a:r>
              <a:rPr lang="zh-CN" altLang="en-US" sz="140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个人卫生</a:t>
            </a:r>
            <a:endParaRPr/>
          </a:p>
        </p:txBody>
      </p:sp>
      <p:sp>
        <p:nvSpPr>
          <p:cNvPr id="60" name="文本框 56"/>
          <p:cNvSpPr txBox="1"/>
          <p:nvPr/>
        </p:nvSpPr>
        <p:spPr>
          <a:xfrm>
            <a:off x="395605" y="1569720"/>
            <a:ext cx="3696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睡眠、房间整理</a:t>
            </a:r>
            <a:endParaRPr/>
          </a:p>
        </p:txBody>
      </p:sp>
      <p:sp>
        <p:nvSpPr>
          <p:cNvPr id="61" name="任意多边形 43"/>
          <p:cNvSpPr/>
          <p:nvPr/>
        </p:nvSpPr>
        <p:spPr>
          <a:xfrm>
            <a:off x="5111750" y="2704465"/>
            <a:ext cx="346075" cy="259080"/>
          </a:xfrm>
          <a:custGeom>
            <a:avLst/>
            <a:gdLst>
              <a:gd name="adj" fmla="val 2037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1" h="3771">
                <a:moveTo>
                  <a:pt x="0" y="768"/>
                </a:moveTo>
                <a:lnTo>
                  <a:pt x="0" y="748"/>
                </a:lnTo>
                <a:cubicBezTo>
                  <a:pt x="-12" y="326"/>
                  <a:pt x="412" y="-10"/>
                  <a:pt x="750" y="0"/>
                </a:cubicBezTo>
                <a:lnTo>
                  <a:pt x="768" y="0"/>
                </a:lnTo>
                <a:lnTo>
                  <a:pt x="4282" y="0"/>
                </a:lnTo>
                <a:lnTo>
                  <a:pt x="4302" y="0"/>
                </a:lnTo>
                <a:cubicBezTo>
                  <a:pt x="4724" y="-12"/>
                  <a:pt x="5060" y="412"/>
                  <a:pt x="5050" y="750"/>
                </a:cubicBezTo>
                <a:lnTo>
                  <a:pt x="5050" y="768"/>
                </a:lnTo>
                <a:lnTo>
                  <a:pt x="5050" y="3002"/>
                </a:lnTo>
                <a:lnTo>
                  <a:pt x="5050" y="3022"/>
                </a:lnTo>
                <a:cubicBezTo>
                  <a:pt x="5062" y="3444"/>
                  <a:pt x="4638" y="3780"/>
                  <a:pt x="4300" y="3770"/>
                </a:cubicBezTo>
                <a:lnTo>
                  <a:pt x="4282" y="3770"/>
                </a:lnTo>
                <a:lnTo>
                  <a:pt x="768" y="3770"/>
                </a:lnTo>
                <a:lnTo>
                  <a:pt x="748" y="3770"/>
                </a:lnTo>
                <a:cubicBezTo>
                  <a:pt x="326" y="3782"/>
                  <a:pt x="-10" y="3358"/>
                  <a:pt x="0" y="3020"/>
                </a:cubicBezTo>
                <a:lnTo>
                  <a:pt x="0" y="3002"/>
                </a:lnTo>
                <a:lnTo>
                  <a:pt x="0" y="768"/>
                </a:lnTo>
                <a:close/>
                <a:moveTo>
                  <a:pt x="602" y="475"/>
                </a:moveTo>
                <a:cubicBezTo>
                  <a:pt x="660" y="430"/>
                  <a:pt x="757" y="402"/>
                  <a:pt x="814" y="405"/>
                </a:cubicBezTo>
                <a:lnTo>
                  <a:pt x="823" y="405"/>
                </a:lnTo>
                <a:lnTo>
                  <a:pt x="4227" y="405"/>
                </a:lnTo>
                <a:lnTo>
                  <a:pt x="4237" y="405"/>
                </a:lnTo>
                <a:cubicBezTo>
                  <a:pt x="4310" y="400"/>
                  <a:pt x="4404" y="441"/>
                  <a:pt x="4439" y="468"/>
                </a:cubicBezTo>
                <a:lnTo>
                  <a:pt x="2515" y="1670"/>
                </a:lnTo>
                <a:lnTo>
                  <a:pt x="602" y="475"/>
                </a:lnTo>
                <a:close/>
                <a:moveTo>
                  <a:pt x="4617" y="830"/>
                </a:moveTo>
                <a:lnTo>
                  <a:pt x="4617" y="2975"/>
                </a:lnTo>
                <a:lnTo>
                  <a:pt x="4617" y="2985"/>
                </a:lnTo>
                <a:cubicBezTo>
                  <a:pt x="4624" y="3200"/>
                  <a:pt x="4408" y="3370"/>
                  <a:pt x="4236" y="3365"/>
                </a:cubicBezTo>
                <a:lnTo>
                  <a:pt x="4227" y="3365"/>
                </a:lnTo>
                <a:lnTo>
                  <a:pt x="823" y="3365"/>
                </a:lnTo>
                <a:lnTo>
                  <a:pt x="813" y="3365"/>
                </a:lnTo>
                <a:cubicBezTo>
                  <a:pt x="598" y="3372"/>
                  <a:pt x="428" y="3156"/>
                  <a:pt x="433" y="2984"/>
                </a:cubicBezTo>
                <a:lnTo>
                  <a:pt x="433" y="2975"/>
                </a:lnTo>
                <a:lnTo>
                  <a:pt x="433" y="843"/>
                </a:lnTo>
                <a:lnTo>
                  <a:pt x="2362" y="2049"/>
                </a:lnTo>
                <a:lnTo>
                  <a:pt x="2364" y="2046"/>
                </a:lnTo>
                <a:cubicBezTo>
                  <a:pt x="2364" y="2046"/>
                  <a:pt x="2389" y="2067"/>
                  <a:pt x="2397" y="2071"/>
                </a:cubicBezTo>
                <a:cubicBezTo>
                  <a:pt x="2423" y="2092"/>
                  <a:pt x="2472" y="2101"/>
                  <a:pt x="2504" y="2101"/>
                </a:cubicBezTo>
                <a:cubicBezTo>
                  <a:pt x="2535" y="2102"/>
                  <a:pt x="2572" y="2093"/>
                  <a:pt x="2589" y="2082"/>
                </a:cubicBezTo>
                <a:cubicBezTo>
                  <a:pt x="2604" y="2081"/>
                  <a:pt x="2651" y="2062"/>
                  <a:pt x="2665" y="2049"/>
                </a:cubicBezTo>
                <a:lnTo>
                  <a:pt x="2665" y="2050"/>
                </a:lnTo>
                <a:lnTo>
                  <a:pt x="4617" y="830"/>
                </a:lnTo>
                <a:close/>
                <a:moveTo>
                  <a:pt x="2364" y="2046"/>
                </a:moveTo>
                <a:lnTo>
                  <a:pt x="2364" y="2046"/>
                </a:lnTo>
                <a:lnTo>
                  <a:pt x="2364" y="2046"/>
                </a:lnTo>
                <a:lnTo>
                  <a:pt x="2365" y="2046"/>
                </a:lnTo>
                <a:lnTo>
                  <a:pt x="2364" y="20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44"/>
          <p:cNvSpPr/>
          <p:nvPr/>
        </p:nvSpPr>
        <p:spPr>
          <a:xfrm>
            <a:off x="5111750" y="3898265"/>
            <a:ext cx="476250" cy="4762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文本框 33"/>
          <p:cNvSpPr txBox="1"/>
          <p:nvPr/>
        </p:nvSpPr>
        <p:spPr bwMode="auto">
          <a:xfrm>
            <a:off x="434975" y="4525010"/>
            <a:ext cx="3656965" cy="965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</a:pPr>
            <a:r>
              <a:rPr lang="zh-CN" altLang="en-US" sz="140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康桥苑一楼冲钱</a:t>
            </a:r>
            <a:endParaRPr/>
          </a:p>
        </p:txBody>
      </p:sp>
      <p:sp>
        <p:nvSpPr>
          <p:cNvPr id="64" name="文本框 3"/>
          <p:cNvSpPr txBox="1"/>
          <p:nvPr/>
        </p:nvSpPr>
        <p:spPr>
          <a:xfrm>
            <a:off x="395605" y="4228465"/>
            <a:ext cx="3696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用电</a:t>
            </a:r>
            <a:endParaRPr/>
          </a:p>
        </p:txBody>
      </p:sp>
      <p:sp>
        <p:nvSpPr>
          <p:cNvPr id="65" name="文本框 33"/>
          <p:cNvSpPr txBox="1"/>
          <p:nvPr/>
        </p:nvSpPr>
        <p:spPr bwMode="auto">
          <a:xfrm>
            <a:off x="7956550" y="1866265"/>
            <a:ext cx="3446780" cy="103759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</a:pPr>
            <a:r>
              <a:rPr lang="zh-CN" altLang="en-US" sz="140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入网费</a:t>
            </a:r>
            <a:endParaRPr/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</a:pPr>
            <a:r>
              <a:rPr lang="zh-CN" altLang="en-US" sz="140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宿舍无线网</a:t>
            </a:r>
            <a:endParaRPr/>
          </a:p>
        </p:txBody>
      </p:sp>
      <p:sp>
        <p:nvSpPr>
          <p:cNvPr id="66" name="文本框 8"/>
          <p:cNvSpPr txBox="1"/>
          <p:nvPr/>
        </p:nvSpPr>
        <p:spPr>
          <a:xfrm>
            <a:off x="7956550" y="1569720"/>
            <a:ext cx="3484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网络使用</a:t>
            </a:r>
            <a:endParaRPr/>
          </a:p>
        </p:txBody>
      </p:sp>
      <p:sp>
        <p:nvSpPr>
          <p:cNvPr id="67" name="文本框 33"/>
          <p:cNvSpPr txBox="1"/>
          <p:nvPr/>
        </p:nvSpPr>
        <p:spPr bwMode="auto">
          <a:xfrm>
            <a:off x="7956550" y="4525010"/>
            <a:ext cx="3446780" cy="1066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</a:pPr>
            <a:r>
              <a:rPr lang="zh-CN" altLang="en-US" sz="140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云大人</a:t>
            </a:r>
            <a:endParaRPr/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1"/>
              </a:spcAft>
            </a:pPr>
            <a:endParaRPr lang="zh-CN" altLang="en-US" sz="1400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8" name="文本框 11"/>
          <p:cNvSpPr txBox="1"/>
          <p:nvPr/>
        </p:nvSpPr>
        <p:spPr>
          <a:xfrm>
            <a:off x="7956550" y="4228465"/>
            <a:ext cx="3484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洗澡</a:t>
            </a:r>
            <a:endParaRPr/>
          </a:p>
        </p:txBody>
      </p:sp>
      <p:sp>
        <p:nvSpPr>
          <p:cNvPr id="69" name="文本框 14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住（宿）</a:t>
            </a:r>
            <a:endParaRPr/>
          </a:p>
        </p:txBody>
      </p:sp>
      <p:sp>
        <p:nvSpPr>
          <p:cNvPr id="70" name="矩形 17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3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5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6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7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8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79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0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行</a:t>
            </a:r>
            <a:endParaRPr lang="en-US" altLang="zh-CN" sz="2400" b="1" spc="40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81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2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文本框 15"/>
          <p:cNvSpPr txBox="1"/>
          <p:nvPr/>
        </p:nvSpPr>
        <p:spPr>
          <a:xfrm>
            <a:off x="1886585" y="1576070"/>
            <a:ext cx="366331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体育锻炼</a:t>
            </a:r>
            <a:endParaRPr/>
          </a:p>
        </p:txBody>
      </p:sp>
      <p:sp>
        <p:nvSpPr>
          <p:cNvPr id="84" name="椭圆 19"/>
          <p:cNvSpPr/>
          <p:nvPr/>
        </p:nvSpPr>
        <p:spPr>
          <a:xfrm>
            <a:off x="1631950" y="168275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文本框 75"/>
          <p:cNvSpPr txBox="1"/>
          <p:nvPr/>
        </p:nvSpPr>
        <p:spPr bwMode="auto">
          <a:xfrm>
            <a:off x="1886585" y="2705100"/>
            <a:ext cx="366141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听讲座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校园活动（夜跑、广场舞）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运动会</a:t>
            </a:r>
            <a:endParaRPr/>
          </a:p>
        </p:txBody>
      </p:sp>
      <p:sp>
        <p:nvSpPr>
          <p:cNvPr id="86" name="文本框 31"/>
          <p:cNvSpPr txBox="1"/>
          <p:nvPr/>
        </p:nvSpPr>
        <p:spPr>
          <a:xfrm>
            <a:off x="1886585" y="2197735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集体活动分（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15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次，满分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0.5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）</a:t>
            </a:r>
            <a:endParaRPr/>
          </a:p>
        </p:txBody>
      </p:sp>
      <p:sp>
        <p:nvSpPr>
          <p:cNvPr id="87" name="椭圆 32"/>
          <p:cNvSpPr/>
          <p:nvPr/>
        </p:nvSpPr>
        <p:spPr>
          <a:xfrm>
            <a:off x="1631950" y="2319655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" name="文本框 1"/>
          <p:cNvSpPr txBox="1"/>
          <p:nvPr/>
        </p:nvSpPr>
        <p:spPr>
          <a:xfrm>
            <a:off x="1886585" y="4075430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出行</a:t>
            </a:r>
            <a:endParaRPr/>
          </a:p>
        </p:txBody>
      </p:sp>
      <p:sp>
        <p:nvSpPr>
          <p:cNvPr id="89" name="椭圆 9"/>
          <p:cNvSpPr/>
          <p:nvPr/>
        </p:nvSpPr>
        <p:spPr>
          <a:xfrm>
            <a:off x="1631950" y="418211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0" name="文本框 75"/>
          <p:cNvSpPr txBox="1"/>
          <p:nvPr/>
        </p:nvSpPr>
        <p:spPr bwMode="auto">
          <a:xfrm>
            <a:off x="1890395" y="4628515"/>
            <a:ext cx="546354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通勤（走路、自行车、电瓶车）（自行车容易丢！）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校外（地铁）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5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6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7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99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生活学习建议</a:t>
            </a:r>
            <a:endParaRPr/>
          </a:p>
        </p:txBody>
      </p:sp>
      <p:sp>
        <p:nvSpPr>
          <p:cNvPr id="101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2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" name="文本框 75"/>
          <p:cNvSpPr txBox="1"/>
          <p:nvPr/>
        </p:nvSpPr>
        <p:spPr bwMode="auto">
          <a:xfrm>
            <a:off x="1886585" y="2198370"/>
            <a:ext cx="525780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团学组织（学生会、团工委、钱院学府）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班委（班长、团支书、学委、心委、体委）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社团</a:t>
            </a:r>
            <a:r>
              <a:rPr lang="en-US" altLang="zh-CN" sz="160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俱乐部</a:t>
            </a:r>
            <a:endParaRPr/>
          </a:p>
        </p:txBody>
      </p:sp>
      <p:sp>
        <p:nvSpPr>
          <p:cNvPr id="104" name="文本框 31"/>
          <p:cNvSpPr txBox="1"/>
          <p:nvPr/>
        </p:nvSpPr>
        <p:spPr>
          <a:xfrm>
            <a:off x="1886585" y="1675765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任职</a:t>
            </a:r>
            <a:endParaRPr/>
          </a:p>
        </p:txBody>
      </p:sp>
      <p:sp>
        <p:nvSpPr>
          <p:cNvPr id="105" name="椭圆 32"/>
          <p:cNvSpPr/>
          <p:nvPr/>
        </p:nvSpPr>
        <p:spPr>
          <a:xfrm>
            <a:off x="1631950" y="1812925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"/>
          <p:cNvSpPr txBox="1"/>
          <p:nvPr/>
        </p:nvSpPr>
        <p:spPr>
          <a:xfrm>
            <a:off x="1886585" y="3553460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学习</a:t>
            </a:r>
            <a:endParaRPr/>
          </a:p>
        </p:txBody>
      </p:sp>
      <p:sp>
        <p:nvSpPr>
          <p:cNvPr id="107" name="椭圆 9"/>
          <p:cNvSpPr/>
          <p:nvPr/>
        </p:nvSpPr>
        <p:spPr>
          <a:xfrm>
            <a:off x="1631950" y="367538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8" name="文本框 75"/>
          <p:cNvSpPr txBox="1"/>
          <p:nvPr/>
        </p:nvSpPr>
        <p:spPr bwMode="auto">
          <a:xfrm>
            <a:off x="1890395" y="4121785"/>
            <a:ext cx="546354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通勤（走路、自行车、电瓶车）（自行车容易丢！）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校外（地铁）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" descr="a66cda7f88b8a883361054507e806b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5" y="0"/>
            <a:ext cx="4847590" cy="6858000"/>
          </a:xfrm>
          <a:prstGeom prst="rect">
            <a:avLst/>
          </a:prstGeom>
        </p:spPr>
      </p:pic>
      <p:sp>
        <p:nvSpPr>
          <p:cNvPr id="111" name="文本框 2"/>
          <p:cNvSpPr txBox="1"/>
          <p:nvPr/>
        </p:nvSpPr>
        <p:spPr>
          <a:xfrm>
            <a:off x="6770370" y="336550"/>
            <a:ext cx="406400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【</a:t>
            </a:r>
            <a:r>
              <a:rPr lang="en-US" altLang="en-US"/>
              <a:t>❗</a:t>
            </a:r>
            <a:r>
              <a:rPr lang="zh-CN" altLang="en-US"/>
              <a:t>钱院学辅招新啦</a:t>
            </a:r>
            <a:r>
              <a:rPr lang="en-US" altLang="en-US"/>
              <a:t>❗</a:t>
            </a:r>
            <a:r>
              <a:rPr lang="zh-CN" altLang="en-US"/>
              <a:t>】</a:t>
            </a:r>
            <a:endParaRPr/>
          </a:p>
          <a:p>
            <a:r>
              <a:rPr lang="zh-CN" altLang="en-US"/>
              <a:t>想让学习之路更精彩？来这发光！</a:t>
            </a:r>
            <a:endParaRPr/>
          </a:p>
          <a:p>
            <a:r>
              <a:rPr lang="en-US" altLang="zh-CN"/>
              <a:t> </a:t>
            </a:r>
            <a:endParaRPr/>
          </a:p>
          <a:p>
            <a:r>
              <a:rPr lang="zh-CN" altLang="en-US"/>
              <a:t>🎯</a:t>
            </a:r>
            <a:r>
              <a:rPr lang="en-US" altLang="zh-CN"/>
              <a:t> </a:t>
            </a:r>
            <a:r>
              <a:rPr lang="zh-CN" altLang="en-US"/>
              <a:t>核心工作</a:t>
            </a:r>
            <a:endParaRPr/>
          </a:p>
          <a:p>
            <a:r>
              <a:rPr lang="zh-CN" altLang="en-US"/>
              <a:t>📚</a:t>
            </a:r>
            <a:r>
              <a:rPr lang="en-US" altLang="zh-CN"/>
              <a:t> </a:t>
            </a:r>
            <a:r>
              <a:rPr lang="zh-CN" altLang="en-US"/>
              <a:t>编资料、办讲座、统筹答疑（学研部）</a:t>
            </a:r>
            <a:endParaRPr/>
          </a:p>
          <a:p>
            <a:r>
              <a:rPr lang="zh-CN" altLang="en-US"/>
              <a:t>💻</a:t>
            </a:r>
            <a:r>
              <a:rPr lang="en-US" altLang="zh-CN"/>
              <a:t> </a:t>
            </a:r>
            <a:r>
              <a:rPr lang="zh-CN" altLang="en-US"/>
              <a:t>运营公众号、设计海报封面（宣传部）</a:t>
            </a:r>
            <a:endParaRPr/>
          </a:p>
          <a:p>
            <a:r>
              <a:rPr lang="zh-CN" altLang="en-US"/>
              <a:t>📅</a:t>
            </a:r>
            <a:r>
              <a:rPr lang="en-US" altLang="zh-CN"/>
              <a:t> </a:t>
            </a:r>
            <a:r>
              <a:rPr lang="zh-CN" altLang="en-US"/>
              <a:t>办活动、算工时、联动协作（办公室）</a:t>
            </a:r>
            <a:endParaRPr/>
          </a:p>
          <a:p>
            <a:r>
              <a:rPr lang="zh-CN" altLang="en-US"/>
              <a:t>🔗</a:t>
            </a:r>
            <a:r>
              <a:rPr lang="en-US" altLang="zh-CN"/>
              <a:t> </a:t>
            </a:r>
            <a:r>
              <a:rPr lang="zh-CN" altLang="en-US"/>
              <a:t>策划统筹、资源联动（组织部）</a:t>
            </a:r>
            <a:endParaRPr/>
          </a:p>
          <a:p>
            <a:r>
              <a:rPr lang="en-US" altLang="zh-CN"/>
              <a:t> </a:t>
            </a:r>
            <a:endParaRPr/>
          </a:p>
          <a:p>
            <a:r>
              <a:rPr lang="zh-CN" altLang="en-US"/>
              <a:t>🌟</a:t>
            </a:r>
            <a:r>
              <a:rPr lang="en-US" altLang="zh-CN"/>
              <a:t> </a:t>
            </a:r>
            <a:r>
              <a:rPr lang="zh-CN" altLang="en-US"/>
              <a:t>你的收获</a:t>
            </a:r>
            <a:endParaRPr/>
          </a:p>
          <a:p>
            <a:r>
              <a:rPr lang="zh-CN" altLang="en-US"/>
              <a:t>💡</a:t>
            </a:r>
            <a:r>
              <a:rPr lang="en-US" altLang="zh-CN"/>
              <a:t> </a:t>
            </a:r>
            <a:r>
              <a:rPr lang="zh-CN" altLang="en-US"/>
              <a:t>掌握资料编写、推送制作等技能</a:t>
            </a:r>
            <a:endParaRPr/>
          </a:p>
          <a:p>
            <a:r>
              <a:rPr lang="zh-CN" altLang="en-US"/>
              <a:t>🤝</a:t>
            </a:r>
            <a:r>
              <a:rPr lang="en-US" altLang="zh-CN"/>
              <a:t> </a:t>
            </a:r>
            <a:r>
              <a:rPr lang="zh-CN" altLang="en-US"/>
              <a:t>结识优秀伙伴，拓展学术视野</a:t>
            </a:r>
            <a:endParaRPr/>
          </a:p>
          <a:p>
            <a:r>
              <a:rPr lang="zh-CN" altLang="en-US"/>
              <a:t>🌱</a:t>
            </a:r>
            <a:r>
              <a:rPr lang="en-US" altLang="zh-CN"/>
              <a:t> </a:t>
            </a:r>
            <a:r>
              <a:rPr lang="zh-CN" altLang="en-US"/>
              <a:t>从汲取知识到输出价值，见证成长</a:t>
            </a:r>
            <a:endParaRPr/>
          </a:p>
          <a:p>
            <a:r>
              <a:rPr lang="en-US" altLang="zh-CN"/>
              <a:t> </a:t>
            </a:r>
            <a:endParaRPr/>
          </a:p>
          <a:p>
            <a:r>
              <a:rPr lang="zh-CN" altLang="en-US"/>
              <a:t>想助力学业、发挥所长？</a:t>
            </a:r>
            <a:endParaRPr/>
          </a:p>
          <a:p>
            <a:r>
              <a:rPr lang="zh-CN" altLang="en-US"/>
              <a:t>👉</a:t>
            </a:r>
            <a:r>
              <a:rPr lang="en-US" altLang="zh-CN"/>
              <a:t> </a:t>
            </a:r>
            <a:r>
              <a:rPr lang="zh-CN" altLang="en-US"/>
              <a:t>速进招新</a:t>
            </a:r>
            <a:r>
              <a:rPr lang="en-US" altLang="zh-CN"/>
              <a:t>QQ</a:t>
            </a:r>
            <a:r>
              <a:rPr lang="zh-CN" altLang="en-US"/>
              <a:t>群：</a:t>
            </a:r>
            <a:r>
              <a:rPr lang="en-US" altLang="zh-CN"/>
              <a:t>1056211884</a:t>
            </a:r>
            <a:endParaRPr/>
          </a:p>
          <a:p>
            <a:r>
              <a:rPr lang="zh-CN" altLang="en-US"/>
              <a:t>扫码填问卷，让我们发现你的光芒～</a:t>
            </a:r>
            <a:endParaRPr/>
          </a:p>
          <a:p>
            <a:r>
              <a:rPr lang="en-US" altLang="zh-CN"/>
              <a:t> </a:t>
            </a:r>
            <a:endParaRPr/>
          </a:p>
          <a:p>
            <a:r>
              <a:rPr lang="zh-CN" altLang="en-US"/>
              <a:t>钱院学辅，让学习成为一群人的同行！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图片 1" descr="88fa1c162edfa74e74f1ed93c23a722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30" y="0"/>
            <a:ext cx="4846955" cy="6858000"/>
          </a:xfrm>
          <a:prstGeom prst="rect">
            <a:avLst/>
          </a:prstGeom>
        </p:spPr>
      </p:pic>
      <p:sp>
        <p:nvSpPr>
          <p:cNvPr id="114" name="文本框 2"/>
          <p:cNvSpPr txBox="1"/>
          <p:nvPr/>
        </p:nvSpPr>
        <p:spPr>
          <a:xfrm>
            <a:off x="1350645" y="890270"/>
            <a:ext cx="40640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／￣￣￣￣￣￣￣￣￣</a:t>
            </a:r>
            <a:endParaRPr/>
          </a:p>
          <a:p>
            <a:r>
              <a:rPr lang="en-US" altLang="zh-CN"/>
              <a:t>|</a:t>
            </a:r>
            <a:r>
              <a:rPr lang="zh-CN" altLang="en-US"/>
              <a:t>　</a:t>
            </a:r>
            <a:r>
              <a:rPr lang="en-US" altLang="zh-CN"/>
              <a:t>   </a:t>
            </a:r>
            <a:r>
              <a:rPr lang="zh-CN" altLang="en-US"/>
              <a:t>小喵拍了拍你并说</a:t>
            </a:r>
            <a:endParaRPr/>
          </a:p>
          <a:p>
            <a:r>
              <a:rPr lang="en-US" altLang="zh-CN"/>
              <a:t>|      </a:t>
            </a:r>
            <a:r>
              <a:rPr lang="zh-CN" altLang="en-US"/>
              <a:t>加入学生会宣传部谢谢喵</a:t>
            </a:r>
            <a:r>
              <a:rPr lang="en-US" altLang="zh-CN"/>
              <a:t>~</a:t>
            </a:r>
            <a:endParaRPr/>
          </a:p>
          <a:p>
            <a:r>
              <a:rPr lang="zh-CN" altLang="en-US"/>
              <a:t>＼</a:t>
            </a:r>
            <a:endParaRPr/>
          </a:p>
          <a:p>
            <a:r>
              <a:rPr lang="zh-CN" altLang="en-US"/>
              <a:t>　￣￣</a:t>
            </a:r>
            <a:r>
              <a:rPr lang="en-US" altLang="zh-CN"/>
              <a:t>∨</a:t>
            </a:r>
            <a:r>
              <a:rPr lang="zh-CN" altLang="en-US"/>
              <a:t>￣￣￣￣￣￣</a:t>
            </a:r>
            <a:endParaRPr/>
          </a:p>
          <a:p>
            <a:r>
              <a:rPr lang="zh-CN" altLang="en-US"/>
              <a:t>　</a:t>
            </a:r>
            <a:r>
              <a:rPr lang="en-US" altLang="zh-CN"/>
              <a:t> ∧</a:t>
            </a:r>
            <a:r>
              <a:rPr lang="zh-CN" altLang="en-US"/>
              <a:t>＿</a:t>
            </a:r>
            <a:r>
              <a:rPr lang="en-US" altLang="zh-CN"/>
              <a:t>∧</a:t>
            </a:r>
            <a:endParaRPr/>
          </a:p>
          <a:p>
            <a:r>
              <a:rPr lang="zh-CN" altLang="en-US"/>
              <a:t>　</a:t>
            </a:r>
            <a:r>
              <a:rPr lang="en-US" altLang="zh-CN"/>
              <a:t>(</a:t>
            </a:r>
            <a:r>
              <a:rPr lang="zh-CN" altLang="en-US"/>
              <a:t>　</a:t>
            </a:r>
            <a:r>
              <a:rPr lang="ja-JP" altLang="en-US"/>
              <a:t>・</a:t>
            </a:r>
            <a:r>
              <a:rPr lang="en-US" altLang="zh-CN"/>
              <a:t>∀</a:t>
            </a:r>
            <a:r>
              <a:rPr lang="ja-JP" altLang="en-US"/>
              <a:t>・</a:t>
            </a:r>
            <a:r>
              <a:rPr lang="en-US" altLang="zh-CN"/>
              <a:t>)</a:t>
            </a:r>
            <a:r>
              <a:rPr lang="zh-CN" altLang="en-US"/>
              <a:t>　</a:t>
            </a:r>
            <a:r>
              <a:rPr lang="en-US" altLang="zh-CN"/>
              <a:t> </a:t>
            </a:r>
            <a:endParaRPr/>
          </a:p>
          <a:p>
            <a:r>
              <a:rPr lang="zh-CN" altLang="en-US"/>
              <a:t>　</a:t>
            </a:r>
            <a:r>
              <a:rPr lang="en-US" altLang="zh-CN"/>
              <a:t>(</a:t>
            </a:r>
            <a:r>
              <a:rPr lang="zh-CN" altLang="en-US"/>
              <a:t>　</a:t>
            </a:r>
            <a:r>
              <a:rPr lang="en-US" altLang="zh-CN"/>
              <a:t> </a:t>
            </a:r>
            <a:r>
              <a:rPr lang="ja-JP" altLang="en-US"/>
              <a:t>つつヾ</a:t>
            </a:r>
            <a:endParaRPr/>
          </a:p>
          <a:p>
            <a:r>
              <a:rPr lang="zh-CN" altLang="en-US"/>
              <a:t>　</a:t>
            </a:r>
            <a:r>
              <a:rPr lang="en-US" altLang="zh-CN"/>
              <a:t> |   </a:t>
            </a:r>
            <a:r>
              <a:rPr lang="zh-CN" altLang="en-US"/>
              <a:t>｜</a:t>
            </a:r>
            <a:r>
              <a:rPr lang="en-US" altLang="zh-CN"/>
              <a:t>  |</a:t>
            </a:r>
            <a:r>
              <a:rPr lang="zh-CN" altLang="en-US"/>
              <a:t>　吧唧吧唧</a:t>
            </a:r>
            <a:endParaRPr/>
          </a:p>
          <a:p>
            <a:r>
              <a:rPr lang="zh-CN" altLang="en-US"/>
              <a:t>　</a:t>
            </a:r>
            <a:r>
              <a:rPr lang="en-US" altLang="zh-CN"/>
              <a:t>(</a:t>
            </a:r>
            <a:r>
              <a:rPr lang="zh-CN" altLang="en-US"/>
              <a:t>＿</a:t>
            </a:r>
            <a:r>
              <a:rPr lang="en-US" altLang="zh-CN"/>
              <a:t>_)</a:t>
            </a:r>
            <a:r>
              <a:rPr lang="zh-CN" altLang="en-US"/>
              <a:t>＿</a:t>
            </a:r>
            <a:r>
              <a:rPr lang="en-US" altLang="zh-CN"/>
              <a:t>)</a:t>
            </a:r>
            <a:endParaRPr/>
          </a:p>
          <a:p>
            <a:r>
              <a:rPr lang="zh-CN" altLang="en-US"/>
              <a:t>欢迎加入钱院学生会宣传部！</a:t>
            </a:r>
            <a:endParaRPr/>
          </a:p>
          <a:p>
            <a:r>
              <a:rPr lang="en-US" altLang="en-US"/>
              <a:t>✓</a:t>
            </a:r>
            <a:r>
              <a:rPr lang="zh-CN" altLang="en-US"/>
              <a:t>公众号推文设计</a:t>
            </a:r>
            <a:endParaRPr/>
          </a:p>
          <a:p>
            <a:r>
              <a:rPr lang="en-US" altLang="en-US"/>
              <a:t>✓</a:t>
            </a:r>
            <a:r>
              <a:rPr lang="zh-CN" altLang="en-US"/>
              <a:t>活动物料设计</a:t>
            </a:r>
            <a:endParaRPr/>
          </a:p>
          <a:p>
            <a:r>
              <a:rPr lang="en-US" altLang="en-US"/>
              <a:t>✓</a:t>
            </a:r>
            <a:r>
              <a:rPr lang="zh-CN" altLang="en-US"/>
              <a:t>摄影剪辑采访</a:t>
            </a:r>
            <a:endParaRPr/>
          </a:p>
          <a:p>
            <a:r>
              <a:rPr lang="en-US" altLang="en-US"/>
              <a:t>✓</a:t>
            </a:r>
            <a:r>
              <a:rPr lang="zh-CN" altLang="en-US"/>
              <a:t>各类新技能</a:t>
            </a:r>
            <a:r>
              <a:rPr lang="en-US" altLang="zh-CN"/>
              <a:t>get</a:t>
            </a:r>
            <a:r>
              <a:rPr lang="zh-CN" altLang="en-US"/>
              <a:t>＋海量工时＋结交新朋友</a:t>
            </a:r>
            <a:endParaRPr/>
          </a:p>
          <a:p>
            <a:r>
              <a:rPr lang="zh-CN" altLang="en-US"/>
              <a:t>感兴趣的友友请加入学生会常代会招新群聊：</a:t>
            </a:r>
            <a:r>
              <a:rPr lang="en-US" altLang="zh-CN"/>
              <a:t>735879484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1" descr="f880d325b2d9ac9958ec8948d39f0f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35" y="0"/>
            <a:ext cx="3855720" cy="6854190"/>
          </a:xfrm>
          <a:prstGeom prst="rect">
            <a:avLst/>
          </a:prstGeom>
        </p:spPr>
      </p:pic>
      <p:sp>
        <p:nvSpPr>
          <p:cNvPr id="117" name="文本框 2"/>
          <p:cNvSpPr txBox="1"/>
          <p:nvPr/>
        </p:nvSpPr>
        <p:spPr>
          <a:xfrm>
            <a:off x="6663055" y="1442085"/>
            <a:ext cx="43554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💰院常代会秘书处</a:t>
            </a:r>
            <a:r>
              <a:rPr lang="en-US" altLang="zh-CN"/>
              <a:t> </a:t>
            </a:r>
            <a:r>
              <a:rPr lang="zh-CN" altLang="en-US"/>
              <a:t>招新！</a:t>
            </a:r>
            <a:endParaRPr/>
          </a:p>
          <a:p>
            <a:r>
              <a:rPr lang="zh-CN" altLang="en-US"/>
              <a:t>开学迷茫？来这发光！</a:t>
            </a:r>
            <a:endParaRPr/>
          </a:p>
          <a:p>
            <a:endParaRPr lang="en-US" altLang="zh-CN"/>
          </a:p>
          <a:p>
            <a:r>
              <a:rPr lang="zh-CN" altLang="en-US"/>
              <a:t>🎯</a:t>
            </a:r>
            <a:r>
              <a:rPr lang="en-US" altLang="zh-CN"/>
              <a:t> </a:t>
            </a:r>
            <a:r>
              <a:rPr lang="zh-CN" altLang="en-US"/>
              <a:t>核心工作</a:t>
            </a:r>
            <a:endParaRPr/>
          </a:p>
          <a:p>
            <a:r>
              <a:rPr lang="zh-CN" altLang="en-US"/>
              <a:t>📝</a:t>
            </a:r>
            <a:r>
              <a:rPr lang="en-US" altLang="zh-CN"/>
              <a:t> </a:t>
            </a:r>
            <a:r>
              <a:rPr lang="zh-CN" altLang="en-US"/>
              <a:t>精修文件</a:t>
            </a:r>
            <a:r>
              <a:rPr lang="en-US" altLang="zh-CN"/>
              <a:t> · </a:t>
            </a:r>
            <a:r>
              <a:rPr lang="zh-CN" altLang="en-US"/>
              <a:t>🎤</a:t>
            </a:r>
            <a:r>
              <a:rPr lang="en-US" altLang="zh-CN"/>
              <a:t> </a:t>
            </a:r>
            <a:r>
              <a:rPr lang="zh-CN" altLang="en-US"/>
              <a:t>掌控会议</a:t>
            </a:r>
            <a:r>
              <a:rPr lang="en-US" altLang="zh-CN"/>
              <a:t> · </a:t>
            </a:r>
            <a:r>
              <a:rPr lang="zh-CN" altLang="en-US"/>
              <a:t>🎯</a:t>
            </a:r>
            <a:r>
              <a:rPr lang="en-US" altLang="zh-CN"/>
              <a:t> </a:t>
            </a:r>
            <a:r>
              <a:rPr lang="zh-CN" altLang="en-US"/>
              <a:t>策划活动</a:t>
            </a:r>
            <a:endParaRPr/>
          </a:p>
          <a:p>
            <a:endParaRPr lang="en-US" altLang="zh-CN"/>
          </a:p>
          <a:p>
            <a:r>
              <a:rPr lang="zh-CN" altLang="en-US"/>
              <a:t>🌟</a:t>
            </a:r>
            <a:r>
              <a:rPr lang="en-US" altLang="zh-CN"/>
              <a:t> </a:t>
            </a:r>
            <a:r>
              <a:rPr lang="zh-CN" altLang="en-US"/>
              <a:t>你的收获</a:t>
            </a:r>
            <a:endParaRPr/>
          </a:p>
          <a:p>
            <a:r>
              <a:rPr lang="en-US" altLang="en-US"/>
              <a:t>⏱</a:t>
            </a:r>
            <a:r>
              <a:rPr lang="zh-CN" altLang="en-US"/>
              <a:t>丰厚工时</a:t>
            </a:r>
            <a:r>
              <a:rPr lang="en-US" altLang="zh-CN"/>
              <a:t> · </a:t>
            </a:r>
            <a:r>
              <a:rPr lang="zh-CN" altLang="en-US"/>
              <a:t>💼</a:t>
            </a:r>
            <a:r>
              <a:rPr lang="en-US" altLang="zh-CN"/>
              <a:t> </a:t>
            </a:r>
            <a:r>
              <a:rPr lang="zh-CN" altLang="en-US"/>
              <a:t>组织力</a:t>
            </a:r>
            <a:r>
              <a:rPr lang="en-US" altLang="zh-CN"/>
              <a:t>UP · </a:t>
            </a:r>
            <a:r>
              <a:rPr lang="zh-CN" altLang="en-US"/>
              <a:t>🤝</a:t>
            </a:r>
            <a:r>
              <a:rPr lang="en-US" altLang="zh-CN"/>
              <a:t> </a:t>
            </a:r>
            <a:r>
              <a:rPr lang="zh-CN" altLang="en-US"/>
              <a:t>神仙队友</a:t>
            </a:r>
            <a:endParaRPr/>
          </a:p>
          <a:p>
            <a:r>
              <a:rPr lang="zh-CN" altLang="en-US"/>
              <a:t>💬</a:t>
            </a:r>
            <a:r>
              <a:rPr lang="en-US" altLang="zh-CN"/>
              <a:t> </a:t>
            </a:r>
            <a:r>
              <a:rPr lang="zh-CN" altLang="en-US"/>
              <a:t>快乐工作群</a:t>
            </a:r>
            <a:endParaRPr/>
          </a:p>
          <a:p>
            <a:endParaRPr lang="en-US" altLang="zh-CN"/>
          </a:p>
          <a:p>
            <a:r>
              <a:rPr lang="zh-CN" altLang="en-US"/>
              <a:t>想为同学服务？</a:t>
            </a:r>
            <a:endParaRPr/>
          </a:p>
          <a:p>
            <a:r>
              <a:rPr lang="zh-CN" altLang="en-US"/>
              <a:t>敢写会聊有担当？</a:t>
            </a:r>
            <a:endParaRPr/>
          </a:p>
          <a:p>
            <a:r>
              <a:rPr lang="zh-CN" altLang="en-US"/>
              <a:t>👉</a:t>
            </a:r>
            <a:r>
              <a:rPr lang="en-US" altLang="zh-CN"/>
              <a:t> </a:t>
            </a:r>
            <a:r>
              <a:rPr lang="zh-CN" altLang="en-US"/>
              <a:t>速进</a:t>
            </a:r>
            <a:r>
              <a:rPr lang="en-US" altLang="zh-CN"/>
              <a:t>QQ</a:t>
            </a:r>
            <a:r>
              <a:rPr lang="zh-CN" altLang="en-US"/>
              <a:t>群：</a:t>
            </a:r>
            <a:r>
              <a:rPr lang="en-US" altLang="zh-CN"/>
              <a:t>735879484</a:t>
            </a:r>
            <a:endParaRPr/>
          </a:p>
          <a:p>
            <a:r>
              <a:rPr lang="zh-CN" altLang="en-US"/>
              <a:t>火速占位，名额有限！</a:t>
            </a:r>
            <a:r>
              <a:rPr lang="en-US" altLang="zh-C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" descr="c939e01a6220a9f3eb3a673752d23ba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" y="548640"/>
            <a:ext cx="4071293" cy="5760000"/>
          </a:xfrm>
          <a:prstGeom prst="rect">
            <a:avLst/>
          </a:prstGeom>
        </p:spPr>
      </p:pic>
      <p:pic>
        <p:nvPicPr>
          <p:cNvPr id="120" name="图片 2" descr="112b4259317172b653d8ae51b3ed2f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15" y="548640"/>
            <a:ext cx="4074133" cy="5760000"/>
          </a:xfrm>
          <a:prstGeom prst="rect">
            <a:avLst/>
          </a:prstGeom>
        </p:spPr>
      </p:pic>
      <p:pic>
        <p:nvPicPr>
          <p:cNvPr id="121" name="图片 3" descr="e977516463363abe597ce1a457ae63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5" y="548640"/>
            <a:ext cx="4070933" cy="57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4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5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6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7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8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9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30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1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生活学习建议</a:t>
            </a:r>
            <a:endParaRPr/>
          </a:p>
        </p:txBody>
      </p:sp>
      <p:sp>
        <p:nvSpPr>
          <p:cNvPr id="132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3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4" name="文本框 75"/>
          <p:cNvSpPr txBox="1"/>
          <p:nvPr/>
        </p:nvSpPr>
        <p:spPr bwMode="auto">
          <a:xfrm>
            <a:off x="1886585" y="2198370"/>
            <a:ext cx="525780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团学组织（学生会、团工委、钱院学府）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班委（班长、团支书、学委、心委、体委）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社团</a:t>
            </a:r>
            <a:r>
              <a:rPr lang="en-US" altLang="zh-CN" sz="160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俱乐部</a:t>
            </a:r>
            <a:endParaRPr/>
          </a:p>
        </p:txBody>
      </p:sp>
      <p:sp>
        <p:nvSpPr>
          <p:cNvPr id="135" name="文本框 31"/>
          <p:cNvSpPr txBox="1"/>
          <p:nvPr/>
        </p:nvSpPr>
        <p:spPr>
          <a:xfrm>
            <a:off x="1886585" y="1675765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任职</a:t>
            </a:r>
            <a:endParaRPr/>
          </a:p>
        </p:txBody>
      </p:sp>
      <p:sp>
        <p:nvSpPr>
          <p:cNvPr id="136" name="椭圆 32"/>
          <p:cNvSpPr/>
          <p:nvPr/>
        </p:nvSpPr>
        <p:spPr>
          <a:xfrm>
            <a:off x="1631950" y="1812925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7" name="文本框 1"/>
          <p:cNvSpPr txBox="1"/>
          <p:nvPr/>
        </p:nvSpPr>
        <p:spPr>
          <a:xfrm>
            <a:off x="1886585" y="3553460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学习</a:t>
            </a:r>
            <a:endParaRPr/>
          </a:p>
        </p:txBody>
      </p:sp>
      <p:sp>
        <p:nvSpPr>
          <p:cNvPr id="138" name="椭圆 9"/>
          <p:cNvSpPr/>
          <p:nvPr/>
        </p:nvSpPr>
        <p:spPr>
          <a:xfrm>
            <a:off x="1631950" y="367538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9" name="文本框 75"/>
          <p:cNvSpPr txBox="1"/>
          <p:nvPr/>
        </p:nvSpPr>
        <p:spPr bwMode="auto">
          <a:xfrm>
            <a:off x="1890395" y="4121785"/>
            <a:ext cx="5463540" cy="14116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indent="457200" eaLnBrk="0" fontAlgn="base" hangingPunct="0">
              <a:spcBef>
                <a:spcPct val="1"/>
              </a:spcBef>
              <a:spcAft>
                <a:spcPct val="1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通勤（走路、自行车、电瓶车）（自行车容易丢！）</a:t>
            </a:r>
            <a:endParaRPr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1600">
              <a:latin typeface="+mn-ea"/>
              <a:ea typeface="+mn-ea"/>
              <a:cs typeface="+mn-ea"/>
              <a:sym typeface="+mn-lt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1600">
                <a:latin typeface="+mn-ea"/>
                <a:ea typeface="+mn-ea"/>
                <a:cs typeface="+mn-ea"/>
                <a:sym typeface="+mn-lt"/>
              </a:rPr>
              <a:t>校外（地铁）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数学试验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班</a:t>
            </a:r>
            <a:endParaRPr/>
          </a:p>
        </p:txBody>
      </p:sp>
      <p:sp>
        <p:nvSpPr>
          <p:cNvPr id="142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3" name="文本框 2"/>
          <p:cNvSpPr txBox="1"/>
          <p:nvPr/>
        </p:nvSpPr>
        <p:spPr>
          <a:xfrm>
            <a:off x="676142" y="721220"/>
            <a:ext cx="428866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指标共</a:t>
            </a:r>
            <a:r>
              <a:rPr lang="en-US" altLang="zh-CN" dirty="0"/>
              <a:t>10</a:t>
            </a:r>
            <a:r>
              <a:rPr lang="zh-CN" altLang="en-US" dirty="0"/>
              <a:t>人，一共</a:t>
            </a:r>
            <a:r>
              <a:rPr lang="en-US" altLang="zh-CN" dirty="0"/>
              <a:t>2</a:t>
            </a:r>
            <a:r>
              <a:rPr lang="zh-CN" altLang="en-US" dirty="0"/>
              <a:t>个班 </a:t>
            </a:r>
            <a:endParaRPr/>
          </a:p>
        </p:txBody>
      </p:sp>
      <p:sp>
        <p:nvSpPr>
          <p:cNvPr id="144" name="文本框 3"/>
          <p:cNvSpPr txBox="1"/>
          <p:nvPr/>
        </p:nvSpPr>
        <p:spPr>
          <a:xfrm>
            <a:off x="676142" y="1365378"/>
            <a:ext cx="10676585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笔试：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成绩为数学、英语的期末学分绩</a:t>
            </a:r>
            <a:r>
              <a:rPr lang="en-US" altLang="zh-CN" dirty="0"/>
              <a:t>+</a:t>
            </a:r>
            <a:r>
              <a:rPr lang="zh-CN" altLang="en-US" dirty="0"/>
              <a:t>附加考试成绩，取第一志愿的笔试前</a:t>
            </a:r>
            <a:r>
              <a:rPr lang="en-US" altLang="zh-CN" dirty="0"/>
              <a:t>20</a:t>
            </a:r>
            <a:r>
              <a:rPr lang="zh-CN" altLang="en-US" dirty="0"/>
              <a:t>进入面试。第二志愿候补。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笔试成绩 </a:t>
            </a:r>
            <a:r>
              <a:rPr lang="en-US" altLang="zh-CN" dirty="0"/>
              <a:t>= </a:t>
            </a:r>
            <a:r>
              <a:rPr lang="zh-CN" altLang="en-US" dirty="0"/>
              <a:t>预科二两个学期期末数学、英语两类课程的学分绩</a:t>
            </a:r>
            <a:r>
              <a:rPr lang="en-US" altLang="zh-CN" dirty="0"/>
              <a:t>×80% + </a:t>
            </a:r>
            <a:r>
              <a:rPr lang="zh-CN" altLang="en-US" dirty="0"/>
              <a:t>附加考试成绩</a:t>
            </a:r>
            <a:r>
              <a:rPr lang="en-US" altLang="zh-CN" dirty="0"/>
              <a:t>×20%</a:t>
            </a:r>
            <a:r>
              <a:rPr lang="zh-CN" altLang="en-US" dirty="0"/>
              <a:t>。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面试：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/>
              <a:t>专家面谈</a:t>
            </a:r>
            <a:r>
              <a:rPr lang="en-US" altLang="zh-CN" dirty="0"/>
              <a:t>+</a:t>
            </a:r>
            <a:r>
              <a:rPr lang="zh-CN" altLang="en-US" dirty="0"/>
              <a:t>集体面试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面试成绩 </a:t>
            </a:r>
            <a:r>
              <a:rPr lang="en-US" altLang="zh-CN" dirty="0"/>
              <a:t>= </a:t>
            </a:r>
            <a:r>
              <a:rPr lang="zh-CN" altLang="en-US" dirty="0"/>
              <a:t>专家面谈</a:t>
            </a:r>
            <a:r>
              <a:rPr lang="en-US" altLang="zh-CN" dirty="0"/>
              <a:t>×50% + </a:t>
            </a:r>
            <a:r>
              <a:rPr lang="zh-CN" altLang="en-US" dirty="0"/>
              <a:t>集中面试</a:t>
            </a:r>
            <a:r>
              <a:rPr lang="en-US" altLang="zh-CN" dirty="0"/>
              <a:t>×50%</a:t>
            </a:r>
            <a:endParaRPr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综合成绩</a:t>
            </a:r>
            <a:r>
              <a:rPr lang="en-US" altLang="zh-CN" dirty="0"/>
              <a:t>=</a:t>
            </a:r>
            <a:r>
              <a:rPr lang="zh-CN" altLang="en-US" dirty="0"/>
              <a:t>笔试成绩</a:t>
            </a:r>
            <a:r>
              <a:rPr lang="en-US" altLang="zh-CN" dirty="0"/>
              <a:t>×50%+</a:t>
            </a:r>
            <a:r>
              <a:rPr lang="zh-CN" altLang="en-US" dirty="0"/>
              <a:t>面试成绩</a:t>
            </a:r>
            <a:r>
              <a:rPr lang="en-US" altLang="zh-CN" dirty="0"/>
              <a:t>×50%</a:t>
            </a:r>
            <a:endParaRPr/>
          </a:p>
        </p:txBody>
      </p:sp>
      <p:pic>
        <p:nvPicPr>
          <p:cNvPr id="145" name="图片 6"/>
          <p:cNvPicPr>
            <a:picLocks noChangeAspect="1"/>
          </p:cNvPicPr>
          <p:nvPr/>
        </p:nvPicPr>
        <p:blipFill>
          <a:blip r:embed="rId2"/>
          <a:srcRect l="5646" t="9312" r="5409" b="2651"/>
          <a:stretch/>
        </p:blipFill>
        <p:spPr>
          <a:xfrm>
            <a:off x="6345453" y="2781836"/>
            <a:ext cx="5647386" cy="1867437"/>
          </a:xfrm>
          <a:prstGeom prst="rect">
            <a:avLst/>
          </a:prstGeom>
        </p:spPr>
      </p:pic>
      <p:pic>
        <p:nvPicPr>
          <p:cNvPr id="146" name="图片 8"/>
          <p:cNvPicPr>
            <a:picLocks noChangeAspect="1"/>
          </p:cNvPicPr>
          <p:nvPr/>
        </p:nvPicPr>
        <p:blipFill>
          <a:blip r:embed="rId3"/>
          <a:srcRect l="3874" r="5309"/>
          <a:stretch/>
        </p:blipFill>
        <p:spPr>
          <a:xfrm>
            <a:off x="6449510" y="4649273"/>
            <a:ext cx="5543329" cy="1174718"/>
          </a:xfrm>
          <a:prstGeom prst="rect">
            <a:avLst/>
          </a:prstGeom>
        </p:spPr>
      </p:pic>
      <p:sp>
        <p:nvSpPr>
          <p:cNvPr id="147" name="文本框 9"/>
          <p:cNvSpPr txBox="1"/>
          <p:nvPr/>
        </p:nvSpPr>
        <p:spPr>
          <a:xfrm>
            <a:off x="4716583" y="142309"/>
            <a:ext cx="546416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23</a:t>
            </a:r>
            <a:r>
              <a:rPr lang="zh-CN" altLang="en-US" dirty="0">
                <a:solidFill>
                  <a:schemeClr val="accent1"/>
                </a:solidFill>
              </a:rPr>
              <a:t>级数试选手综排</a:t>
            </a:r>
            <a:r>
              <a:rPr lang="zh-CN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（事实上没有卷综排的需求）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7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13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25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38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47 </a:t>
            </a:r>
            <a:endParaRPr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59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67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104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123 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163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0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1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2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3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4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5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56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7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生活学习建议</a:t>
            </a:r>
            <a:endParaRPr/>
          </a:p>
        </p:txBody>
      </p:sp>
      <p:sp>
        <p:nvSpPr>
          <p:cNvPr id="158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9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0" name="文本框 13"/>
          <p:cNvSpPr txBox="1"/>
          <p:nvPr/>
        </p:nvSpPr>
        <p:spPr>
          <a:xfrm>
            <a:off x="2807970" y="2076450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正能量</a:t>
            </a:r>
            <a:endParaRPr/>
          </a:p>
        </p:txBody>
      </p:sp>
      <p:sp>
        <p:nvSpPr>
          <p:cNvPr id="161" name="椭圆 14"/>
          <p:cNvSpPr/>
          <p:nvPr/>
        </p:nvSpPr>
        <p:spPr>
          <a:xfrm>
            <a:off x="2553335" y="219837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2" name="文本框 17"/>
          <p:cNvSpPr txBox="1"/>
          <p:nvPr/>
        </p:nvSpPr>
        <p:spPr>
          <a:xfrm>
            <a:off x="2807970" y="3208020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心态积极向上</a:t>
            </a:r>
            <a:endParaRPr/>
          </a:p>
        </p:txBody>
      </p:sp>
      <p:sp>
        <p:nvSpPr>
          <p:cNvPr id="163" name="椭圆 19"/>
          <p:cNvSpPr/>
          <p:nvPr/>
        </p:nvSpPr>
        <p:spPr>
          <a:xfrm>
            <a:off x="2553335" y="332994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4" name="文本框 20"/>
          <p:cNvSpPr txBox="1"/>
          <p:nvPr/>
        </p:nvSpPr>
        <p:spPr>
          <a:xfrm>
            <a:off x="2807970" y="4339590"/>
            <a:ext cx="4554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latin typeface="+mn-ea"/>
                <a:cs typeface="+mn-ea"/>
                <a:sym typeface="+mn-lt"/>
              </a:rPr>
              <a:t>体育锻炼</a:t>
            </a:r>
            <a:endParaRPr/>
          </a:p>
        </p:txBody>
      </p:sp>
      <p:sp>
        <p:nvSpPr>
          <p:cNvPr id="165" name="椭圆 21"/>
          <p:cNvSpPr/>
          <p:nvPr/>
        </p:nvSpPr>
        <p:spPr>
          <a:xfrm>
            <a:off x="2553335" y="4461510"/>
            <a:ext cx="186690" cy="186690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8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6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170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71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3" name="矩形 21"/>
          <p:cNvSpPr/>
          <p:nvPr/>
        </p:nvSpPr>
        <p:spPr>
          <a:xfrm>
            <a:off x="4275455" y="2371725"/>
            <a:ext cx="7200900" cy="106734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en-US" altLang="zh-CN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05 </a:t>
            </a: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少学组介绍</a:t>
            </a:r>
            <a:endParaRPr kumimoji="1" lang="en-US" altLang="zh-CN" sz="36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174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175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76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"/>
          <p:cNvSpPr txBox="1"/>
          <p:nvPr/>
        </p:nvSpPr>
        <p:spPr>
          <a:xfrm>
            <a:off x="6407150" y="4384675"/>
            <a:ext cx="4925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张杰铭</a:t>
            </a:r>
            <a:endParaRPr kumimoji="1" lang="zh-CN" altLang="en-US" sz="240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少学组简介</a:t>
            </a:r>
            <a:endParaRPr/>
          </a:p>
        </p:txBody>
      </p:sp>
      <p:sp>
        <p:nvSpPr>
          <p:cNvPr id="180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181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1012907"/>
            <a:ext cx="7666971" cy="3993986"/>
          </a:xfrm>
          <a:prstGeom prst="rect">
            <a:avLst/>
          </a:prstGeom>
        </p:spPr>
      </p:pic>
      <p:pic>
        <p:nvPicPr>
          <p:cNvPr id="182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6" y="702945"/>
            <a:ext cx="4011604" cy="4984750"/>
          </a:xfrm>
          <a:prstGeom prst="rect">
            <a:avLst/>
          </a:prstGeom>
        </p:spPr>
      </p:pic>
      <p:sp>
        <p:nvSpPr>
          <p:cNvPr id="183" name="文本框 15"/>
          <p:cNvSpPr txBox="1"/>
          <p:nvPr/>
        </p:nvSpPr>
        <p:spPr>
          <a:xfrm>
            <a:off x="709458" y="5102235"/>
            <a:ext cx="7048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少学组官方网站：</a:t>
            </a:r>
            <a:r>
              <a:rPr lang="en-US" altLang="zh-CN" sz="2800" dirty="0"/>
              <a:t>shaoxuezu.com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6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8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188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89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1" name="矩形 21"/>
          <p:cNvSpPr/>
          <p:nvPr/>
        </p:nvSpPr>
        <p:spPr>
          <a:xfrm>
            <a:off x="4275455" y="2850515"/>
            <a:ext cx="7200900" cy="102743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谢谢大家！</a:t>
            </a:r>
            <a:endParaRPr/>
          </a:p>
        </p:txBody>
      </p:sp>
      <p:pic>
        <p:nvPicPr>
          <p:cNvPr id="192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193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94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7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98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199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00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2" name="矩形 21"/>
          <p:cNvSpPr/>
          <p:nvPr/>
        </p:nvSpPr>
        <p:spPr>
          <a:xfrm>
            <a:off x="4275455" y="2371725"/>
            <a:ext cx="7200900" cy="106734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en-US" altLang="zh-CN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06 </a:t>
            </a: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答疑环节</a:t>
            </a:r>
            <a:endParaRPr kumimoji="1" lang="en-US" altLang="zh-CN" sz="36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203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204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05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物理试验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班</a:t>
            </a:r>
            <a:endParaRPr/>
          </a:p>
        </p:txBody>
      </p:sp>
      <p:sp>
        <p:nvSpPr>
          <p:cNvPr id="208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9" name="文本框 2"/>
          <p:cNvSpPr txBox="1"/>
          <p:nvPr/>
        </p:nvSpPr>
        <p:spPr>
          <a:xfrm>
            <a:off x="676142" y="1056069"/>
            <a:ext cx="428866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指标共</a:t>
            </a:r>
            <a:r>
              <a:rPr lang="en-US" altLang="zh-CN" dirty="0"/>
              <a:t>10</a:t>
            </a:r>
            <a:r>
              <a:rPr lang="zh-CN" altLang="en-US" dirty="0"/>
              <a:t>人，一共</a:t>
            </a:r>
            <a:r>
              <a:rPr lang="en-US" altLang="zh-CN" dirty="0"/>
              <a:t>2</a:t>
            </a:r>
            <a:r>
              <a:rPr lang="zh-CN" altLang="en-US" dirty="0"/>
              <a:t>个班 </a:t>
            </a:r>
            <a:endParaRPr/>
          </a:p>
        </p:txBody>
      </p:sp>
      <p:sp>
        <p:nvSpPr>
          <p:cNvPr id="210" name="文本框 3"/>
          <p:cNvSpPr txBox="1"/>
          <p:nvPr/>
        </p:nvSpPr>
        <p:spPr>
          <a:xfrm>
            <a:off x="676142" y="1867652"/>
            <a:ext cx="7765961" cy="391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笔试：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成绩为复试成绩，取第一志愿的笔试前</a:t>
            </a:r>
            <a:r>
              <a:rPr lang="en-US" altLang="zh-CN" dirty="0"/>
              <a:t>20</a:t>
            </a:r>
            <a:r>
              <a:rPr lang="zh-CN" altLang="en-US" dirty="0"/>
              <a:t>进入面试。第二志愿候补。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面试：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1.</a:t>
            </a:r>
            <a:r>
              <a:rPr lang="zh-CN" altLang="en-US" dirty="0"/>
              <a:t>英语自我介绍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2.</a:t>
            </a:r>
            <a:r>
              <a:rPr lang="zh-CN" altLang="en-US" dirty="0"/>
              <a:t>抽取物理问题，回答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考官提问，抢答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综合成绩</a:t>
            </a:r>
            <a:r>
              <a:rPr lang="en-US" altLang="zh-CN" sz="2000" dirty="0"/>
              <a:t>=</a:t>
            </a:r>
            <a:r>
              <a:rPr lang="zh-CN" altLang="en-US" sz="2000" dirty="0"/>
              <a:t>笔试成绩</a:t>
            </a:r>
            <a:r>
              <a:rPr lang="en-US" altLang="zh-CN" sz="2000" dirty="0"/>
              <a:t>×50%+</a:t>
            </a:r>
            <a:r>
              <a:rPr lang="zh-CN" altLang="en-US" sz="2000" dirty="0"/>
              <a:t>面试成绩</a:t>
            </a:r>
            <a:r>
              <a:rPr lang="en-US" altLang="zh-CN" sz="2000" dirty="0"/>
              <a:t>×50%</a:t>
            </a:r>
            <a:endParaRPr/>
          </a:p>
        </p:txBody>
      </p:sp>
      <p:sp>
        <p:nvSpPr>
          <p:cNvPr id="211" name="文本框 4"/>
          <p:cNvSpPr txBox="1"/>
          <p:nvPr/>
        </p:nvSpPr>
        <p:spPr>
          <a:xfrm>
            <a:off x="8519376" y="2603183"/>
            <a:ext cx="3045853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23</a:t>
            </a:r>
            <a:r>
              <a:rPr lang="zh-CN" altLang="en-US" dirty="0">
                <a:solidFill>
                  <a:schemeClr val="accent1"/>
                </a:solidFill>
              </a:rPr>
              <a:t>级物试选手综排：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（事实上没有卷综排的需求）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34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39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128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154</a:t>
            </a:r>
            <a:endParaRPr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没有录满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计算机试验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班</a:t>
            </a:r>
            <a:endParaRPr/>
          </a:p>
        </p:txBody>
      </p:sp>
      <p:sp>
        <p:nvSpPr>
          <p:cNvPr id="214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5" name="文本框 2"/>
          <p:cNvSpPr txBox="1"/>
          <p:nvPr/>
        </p:nvSpPr>
        <p:spPr>
          <a:xfrm>
            <a:off x="676142" y="1056069"/>
            <a:ext cx="428866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指标共</a:t>
            </a:r>
            <a:r>
              <a:rPr lang="en-US" altLang="zh-CN" dirty="0"/>
              <a:t>10</a:t>
            </a:r>
            <a:r>
              <a:rPr lang="zh-CN" altLang="en-US" dirty="0"/>
              <a:t>人，一共</a:t>
            </a:r>
            <a:r>
              <a:rPr lang="en-US" altLang="zh-CN" dirty="0"/>
              <a:t>2</a:t>
            </a:r>
            <a:r>
              <a:rPr lang="zh-CN" altLang="en-US" dirty="0"/>
              <a:t>个班 </a:t>
            </a:r>
            <a:endParaRPr/>
          </a:p>
        </p:txBody>
      </p:sp>
      <p:sp>
        <p:nvSpPr>
          <p:cNvPr id="216" name="文本框 3"/>
          <p:cNvSpPr txBox="1"/>
          <p:nvPr/>
        </p:nvSpPr>
        <p:spPr>
          <a:xfrm>
            <a:off x="676142" y="1867652"/>
            <a:ext cx="7765961" cy="479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笔试：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成绩为数学、物理学分绩，取第一志愿的笔试前</a:t>
            </a:r>
            <a:r>
              <a:rPr lang="en-US" altLang="zh-CN" dirty="0"/>
              <a:t>20</a:t>
            </a:r>
            <a:r>
              <a:rPr lang="zh-CN" altLang="en-US" dirty="0"/>
              <a:t>以及</a:t>
            </a:r>
            <a:r>
              <a:rPr lang="en-US" altLang="zh-CN" dirty="0"/>
              <a:t>【</a:t>
            </a:r>
            <a:r>
              <a:rPr lang="zh-CN" altLang="en-US" dirty="0"/>
              <a:t>信竞特长生</a:t>
            </a:r>
            <a:r>
              <a:rPr lang="en-US" altLang="zh-CN" dirty="0"/>
              <a:t>】</a:t>
            </a:r>
            <a:r>
              <a:rPr lang="zh-CN" altLang="en-US" dirty="0"/>
              <a:t>进入面试。第二志愿候补。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面试：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0.</a:t>
            </a:r>
            <a:r>
              <a:rPr lang="zh-CN" altLang="en-US" dirty="0"/>
              <a:t>获得过的信竞奖项等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1.</a:t>
            </a:r>
            <a:r>
              <a:rPr lang="zh-CN" altLang="en-US" dirty="0"/>
              <a:t>抽取英语问题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2.</a:t>
            </a:r>
            <a:r>
              <a:rPr lang="zh-CN" altLang="en-US" dirty="0"/>
              <a:t>抽取编程算法类问题，在规定的时间内理解并解答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对英语问题进一步提问（可能）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综合成绩</a:t>
            </a:r>
            <a:r>
              <a:rPr lang="en-US" altLang="zh-CN" sz="2000" dirty="0"/>
              <a:t>=</a:t>
            </a:r>
            <a:r>
              <a:rPr lang="zh-CN" altLang="en-US" sz="2000" dirty="0"/>
              <a:t>笔试成绩</a:t>
            </a:r>
            <a:r>
              <a:rPr lang="en-US" altLang="zh-CN" sz="2000" dirty="0"/>
              <a:t>×50%+</a:t>
            </a:r>
            <a:r>
              <a:rPr lang="zh-CN" altLang="en-US" sz="2000" dirty="0"/>
              <a:t>面试成绩</a:t>
            </a:r>
            <a:r>
              <a:rPr lang="en-US" altLang="zh-CN" sz="2000" dirty="0"/>
              <a:t>×50%</a:t>
            </a:r>
            <a:endParaRPr/>
          </a:p>
        </p:txBody>
      </p:sp>
      <p:sp>
        <p:nvSpPr>
          <p:cNvPr id="217" name="文本框 4"/>
          <p:cNvSpPr txBox="1"/>
          <p:nvPr/>
        </p:nvSpPr>
        <p:spPr>
          <a:xfrm>
            <a:off x="8470005" y="4200164"/>
            <a:ext cx="304585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23</a:t>
            </a:r>
            <a:r>
              <a:rPr lang="zh-CN" altLang="en-US" dirty="0">
                <a:solidFill>
                  <a:schemeClr val="accent1"/>
                </a:solidFill>
              </a:rPr>
              <a:t>级计试选手综排：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12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20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21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30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33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55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58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60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90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93</a:t>
            </a:r>
            <a:endParaRPr/>
          </a:p>
        </p:txBody>
      </p:sp>
      <p:sp>
        <p:nvSpPr>
          <p:cNvPr id="218" name="文本框 5"/>
          <p:cNvSpPr txBox="1"/>
          <p:nvPr/>
        </p:nvSpPr>
        <p:spPr>
          <a:xfrm>
            <a:off x="4768867" y="346331"/>
            <a:ext cx="6961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【</a:t>
            </a:r>
            <a:r>
              <a:rPr lang="zh-CN" altLang="en-US" dirty="0">
                <a:solidFill>
                  <a:schemeClr val="accent4"/>
                </a:solidFill>
              </a:rPr>
              <a:t>信竞特长生</a:t>
            </a:r>
            <a:r>
              <a:rPr lang="en-US" altLang="zh-CN" dirty="0">
                <a:solidFill>
                  <a:schemeClr val="accent4"/>
                </a:solidFill>
              </a:rPr>
              <a:t>】</a:t>
            </a:r>
            <a:r>
              <a:rPr lang="zh-CN" altLang="en-US" dirty="0">
                <a:solidFill>
                  <a:schemeClr val="accent4"/>
                </a:solidFill>
              </a:rPr>
              <a:t>：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en-US" altLang="zh-CN" dirty="0">
                <a:solidFill>
                  <a:schemeClr val="accent4"/>
                </a:solidFill>
              </a:rPr>
              <a:t>1</a:t>
            </a:r>
            <a:r>
              <a:rPr lang="zh-CN" altLang="en-US" dirty="0">
                <a:solidFill>
                  <a:schemeClr val="accent4"/>
                </a:solidFill>
              </a:rPr>
              <a:t>）获得全国青少年信息学奥林匹克竞赛冬令营金、银、铜牌或者达到全国青少年信息学奥林匹克竞赛陕西省省队线者；</a:t>
            </a:r>
            <a:r>
              <a:rPr lang="en-US" altLang="zh-CN" dirty="0">
                <a:solidFill>
                  <a:schemeClr val="accent4"/>
                </a:solidFill>
              </a:rPr>
              <a:t>2</a:t>
            </a:r>
            <a:r>
              <a:rPr lang="zh-CN" altLang="en-US" dirty="0">
                <a:solidFill>
                  <a:schemeClr val="accent4"/>
                </a:solidFill>
              </a:rPr>
              <a:t>）进入全国青少年信息学奥林匹克联赛（</a:t>
            </a:r>
            <a:r>
              <a:rPr lang="en-US" altLang="zh-CN" dirty="0">
                <a:solidFill>
                  <a:schemeClr val="accent4"/>
                </a:solidFill>
              </a:rPr>
              <a:t>NOIP</a:t>
            </a:r>
            <a:r>
              <a:rPr lang="zh-CN" altLang="en-US" dirty="0">
                <a:solidFill>
                  <a:schemeClr val="accent4"/>
                </a:solidFill>
              </a:rPr>
              <a:t>）全省排名前</a:t>
            </a:r>
            <a:r>
              <a:rPr lang="en-US" altLang="zh-CN" dirty="0">
                <a:solidFill>
                  <a:schemeClr val="accent4"/>
                </a:solidFill>
              </a:rPr>
              <a:t>15</a:t>
            </a:r>
            <a:r>
              <a:rPr lang="zh-CN" altLang="en-US" dirty="0">
                <a:solidFill>
                  <a:schemeClr val="accent4"/>
                </a:solidFill>
              </a:rPr>
              <a:t>位者；</a:t>
            </a:r>
            <a:r>
              <a:rPr lang="en-US" altLang="zh-CN" dirty="0">
                <a:solidFill>
                  <a:schemeClr val="accent4"/>
                </a:solidFill>
              </a:rPr>
              <a:t>3</a:t>
            </a:r>
            <a:r>
              <a:rPr lang="zh-CN" altLang="en-US" dirty="0">
                <a:solidFill>
                  <a:schemeClr val="accent4"/>
                </a:solidFill>
              </a:rPr>
              <a:t>）获得国际大学生程序设计竞赛（</a:t>
            </a:r>
            <a:r>
              <a:rPr lang="en-US" altLang="zh-CN" dirty="0">
                <a:solidFill>
                  <a:schemeClr val="accent4"/>
                </a:solidFill>
              </a:rPr>
              <a:t>ICPC</a:t>
            </a:r>
            <a:r>
              <a:rPr lang="zh-CN" altLang="en-US" dirty="0">
                <a:solidFill>
                  <a:schemeClr val="accent4"/>
                </a:solidFill>
              </a:rPr>
              <a:t>）省赛金奖及以上或区域赛银奖及以上者。</a:t>
            </a:r>
            <a:r>
              <a:rPr lang="en-US" altLang="zh-CN" dirty="0">
                <a:solidFill>
                  <a:schemeClr val="accent4"/>
                </a:solidFill>
              </a:rPr>
              <a:t>4</a:t>
            </a:r>
            <a:r>
              <a:rPr lang="zh-CN" altLang="en-US" dirty="0">
                <a:solidFill>
                  <a:schemeClr val="accent4"/>
                </a:solidFill>
              </a:rPr>
              <a:t>）获得中国大学生程序设计竞赛（</a:t>
            </a:r>
            <a:r>
              <a:rPr lang="en-US" altLang="zh-CN" dirty="0">
                <a:solidFill>
                  <a:schemeClr val="accent4"/>
                </a:solidFill>
              </a:rPr>
              <a:t>CCPC</a:t>
            </a:r>
            <a:r>
              <a:rPr lang="zh-CN" altLang="en-US" dirty="0">
                <a:solidFill>
                  <a:schemeClr val="accent4"/>
                </a:solidFill>
              </a:rPr>
              <a:t>）铜奖及以上者。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人工智能试验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班</a:t>
            </a:r>
            <a:endParaRPr/>
          </a:p>
        </p:txBody>
      </p:sp>
      <p:sp>
        <p:nvSpPr>
          <p:cNvPr id="221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2" name="文本框 2"/>
          <p:cNvSpPr txBox="1"/>
          <p:nvPr/>
        </p:nvSpPr>
        <p:spPr>
          <a:xfrm>
            <a:off x="676142" y="1056069"/>
            <a:ext cx="428866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指标共</a:t>
            </a:r>
            <a:r>
              <a:rPr lang="en-US" altLang="zh-CN" dirty="0"/>
              <a:t>10</a:t>
            </a:r>
            <a:r>
              <a:rPr lang="zh-CN" altLang="en-US" dirty="0"/>
              <a:t>人，一共三个班 </a:t>
            </a:r>
            <a:endParaRPr/>
          </a:p>
        </p:txBody>
      </p:sp>
      <p:sp>
        <p:nvSpPr>
          <p:cNvPr id="223" name="文本框 3"/>
          <p:cNvSpPr txBox="1"/>
          <p:nvPr/>
        </p:nvSpPr>
        <p:spPr>
          <a:xfrm>
            <a:off x="676142" y="1635832"/>
            <a:ext cx="7765961" cy="470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笔试：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成绩为数学、物理的期末学分绩，取第一志愿的笔试前</a:t>
            </a:r>
            <a:r>
              <a:rPr lang="en-US" altLang="zh-CN" dirty="0"/>
              <a:t>25</a:t>
            </a:r>
            <a:r>
              <a:rPr lang="zh-CN" altLang="en-US" dirty="0"/>
              <a:t>进入面试。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面试：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0.</a:t>
            </a:r>
            <a:r>
              <a:rPr lang="zh-CN" altLang="en-US" dirty="0"/>
              <a:t>自我介绍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1.</a:t>
            </a:r>
            <a:r>
              <a:rPr lang="zh-CN" altLang="en-US" dirty="0"/>
              <a:t>科学素养问题，可能是人工智能相关，也可能是数学物理问题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2.</a:t>
            </a:r>
            <a:r>
              <a:rPr lang="zh-CN" altLang="en-US" dirty="0"/>
              <a:t>英语问题（简单）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人文类问题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4.</a:t>
            </a:r>
            <a:r>
              <a:rPr lang="zh-CN" altLang="en-US" dirty="0"/>
              <a:t>前沿科技类问题，考察思维能力和大视野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综合成绩</a:t>
            </a:r>
            <a:r>
              <a:rPr lang="en-US" altLang="zh-CN" sz="2000" dirty="0"/>
              <a:t>=</a:t>
            </a:r>
            <a:r>
              <a:rPr lang="zh-CN" altLang="en-US" sz="2000" dirty="0"/>
              <a:t>笔试成绩</a:t>
            </a:r>
            <a:r>
              <a:rPr lang="en-US" altLang="zh-CN" sz="2000" dirty="0"/>
              <a:t>×50%+</a:t>
            </a:r>
            <a:r>
              <a:rPr lang="zh-CN" altLang="en-US" sz="2000" dirty="0"/>
              <a:t>面试成绩</a:t>
            </a:r>
            <a:r>
              <a:rPr lang="en-US" altLang="zh-CN" sz="2000" dirty="0"/>
              <a:t>×50%</a:t>
            </a:r>
            <a:endParaRPr/>
          </a:p>
        </p:txBody>
      </p:sp>
      <p:sp>
        <p:nvSpPr>
          <p:cNvPr id="224" name="文本框 4"/>
          <p:cNvSpPr txBox="1"/>
          <p:nvPr/>
        </p:nvSpPr>
        <p:spPr>
          <a:xfrm>
            <a:off x="8519376" y="2603183"/>
            <a:ext cx="3045853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23</a:t>
            </a:r>
            <a:r>
              <a:rPr lang="zh-CN" altLang="en-US" dirty="0">
                <a:solidFill>
                  <a:schemeClr val="accent1"/>
                </a:solidFill>
              </a:rPr>
              <a:t>级人智选手综排：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4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9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14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17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18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26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27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储能试验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班</a:t>
            </a:r>
            <a:endParaRPr/>
          </a:p>
        </p:txBody>
      </p:sp>
      <p:sp>
        <p:nvSpPr>
          <p:cNvPr id="227" name="矩形 1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8" name="文本框 2"/>
          <p:cNvSpPr txBox="1"/>
          <p:nvPr/>
        </p:nvSpPr>
        <p:spPr>
          <a:xfrm>
            <a:off x="676142" y="1056069"/>
            <a:ext cx="428866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指标共</a:t>
            </a:r>
            <a:r>
              <a:rPr lang="en-US" altLang="zh-CN" dirty="0"/>
              <a:t>5</a:t>
            </a:r>
            <a:r>
              <a:rPr lang="zh-CN" altLang="en-US" dirty="0"/>
              <a:t>人，一共</a:t>
            </a:r>
            <a:r>
              <a:rPr lang="en-US" altLang="zh-CN" dirty="0"/>
              <a:t>1</a:t>
            </a:r>
            <a:r>
              <a:rPr lang="zh-CN" altLang="en-US" dirty="0"/>
              <a:t>个班 </a:t>
            </a:r>
            <a:endParaRPr/>
          </a:p>
        </p:txBody>
      </p:sp>
      <p:sp>
        <p:nvSpPr>
          <p:cNvPr id="229" name="文本框 3"/>
          <p:cNvSpPr txBox="1"/>
          <p:nvPr/>
        </p:nvSpPr>
        <p:spPr>
          <a:xfrm>
            <a:off x="676142" y="1867652"/>
            <a:ext cx="7765961" cy="461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笔试：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dirty="0"/>
              <a:t>成绩为数学、物理、语文、英语的期末学分绩，取第一志愿的笔试前</a:t>
            </a:r>
            <a:r>
              <a:rPr lang="en-US" altLang="zh-CN" dirty="0"/>
              <a:t>15</a:t>
            </a:r>
            <a:r>
              <a:rPr lang="zh-CN" altLang="en-US" dirty="0"/>
              <a:t>进入面试。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面试：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1.</a:t>
            </a:r>
            <a:r>
              <a:rPr lang="zh-CN" altLang="en-US" dirty="0"/>
              <a:t>英语自我介绍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2.</a:t>
            </a:r>
            <a:r>
              <a:rPr lang="zh-CN" altLang="en-US" dirty="0"/>
              <a:t>一道简单的理化题目，口答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3.</a:t>
            </a:r>
            <a:r>
              <a:rPr lang="zh-CN" altLang="en-US" dirty="0"/>
              <a:t>生活类问题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4.</a:t>
            </a:r>
            <a:r>
              <a:rPr lang="zh-CN" altLang="en-US" dirty="0"/>
              <a:t>前沿科技类问题，从自我介绍中，提问关于储能的问题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综合成绩</a:t>
            </a:r>
            <a:r>
              <a:rPr lang="en-US" altLang="zh-CN" dirty="0"/>
              <a:t>=</a:t>
            </a:r>
            <a:r>
              <a:rPr lang="zh-CN" altLang="en-US" dirty="0"/>
              <a:t>笔试成绩</a:t>
            </a:r>
            <a:r>
              <a:rPr lang="en-US" altLang="zh-CN" dirty="0"/>
              <a:t>×60%+</a:t>
            </a:r>
            <a:r>
              <a:rPr lang="zh-CN" altLang="en-US" dirty="0"/>
              <a:t>面试成绩</a:t>
            </a:r>
            <a:r>
              <a:rPr lang="en-US" altLang="zh-CN" dirty="0"/>
              <a:t>×40%</a:t>
            </a:r>
            <a:endParaRPr/>
          </a:p>
        </p:txBody>
      </p:sp>
      <p:sp>
        <p:nvSpPr>
          <p:cNvPr id="230" name="文本框 4"/>
          <p:cNvSpPr txBox="1"/>
          <p:nvPr/>
        </p:nvSpPr>
        <p:spPr>
          <a:xfrm>
            <a:off x="8519376" y="2603183"/>
            <a:ext cx="304585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23</a:t>
            </a:r>
            <a:r>
              <a:rPr lang="zh-CN" altLang="en-US" dirty="0">
                <a:solidFill>
                  <a:schemeClr val="accent1"/>
                </a:solidFill>
              </a:rPr>
              <a:t>级储能选手综排：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28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100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102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112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133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ie 17"/>
          <p:cNvSpPr/>
          <p:nvPr/>
        </p:nvSpPr>
        <p:spPr>
          <a:xfrm>
            <a:off x="4626092" y="1967489"/>
            <a:ext cx="1437348" cy="1437348"/>
          </a:xfrm>
          <a:prstGeom prst="pieWedge">
            <a:avLst/>
          </a:prstGeom>
          <a:solidFill>
            <a:srgbClr val="00467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sp>
        <p:nvSpPr>
          <p:cNvPr id="233" name="Pie 6"/>
          <p:cNvSpPr/>
          <p:nvPr/>
        </p:nvSpPr>
        <p:spPr>
          <a:xfrm rot="5400000">
            <a:off x="6129831" y="1967489"/>
            <a:ext cx="1437348" cy="1437348"/>
          </a:xfrm>
          <a:prstGeom prst="pieWedge">
            <a:avLst/>
          </a:prstGeom>
          <a:solidFill>
            <a:srgbClr val="039AC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sp>
        <p:nvSpPr>
          <p:cNvPr id="234" name="Pie 7"/>
          <p:cNvSpPr/>
          <p:nvPr/>
        </p:nvSpPr>
        <p:spPr>
          <a:xfrm rot="10800000">
            <a:off x="6129831" y="3471228"/>
            <a:ext cx="1437348" cy="1437348"/>
          </a:xfrm>
          <a:prstGeom prst="pieWedge">
            <a:avLst/>
          </a:prstGeom>
          <a:solidFill>
            <a:srgbClr val="00467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sp>
        <p:nvSpPr>
          <p:cNvPr id="235" name="Pie 8"/>
          <p:cNvSpPr/>
          <p:nvPr/>
        </p:nvSpPr>
        <p:spPr>
          <a:xfrm rot="16200000">
            <a:off x="4626092" y="3471228"/>
            <a:ext cx="1437348" cy="1437348"/>
          </a:xfrm>
          <a:prstGeom prst="pieWedge">
            <a:avLst/>
          </a:prstGeom>
          <a:solidFill>
            <a:srgbClr val="039AC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650" dirty="0">
              <a:latin typeface="印品黑体" panose="00000500000000000000" pitchFamily="2" charset="-122"/>
              <a:ea typeface="印品黑体" panose="00000500000000000000" pitchFamily="2" charset="-122"/>
              <a:sym typeface="Times New Roman" panose="02020603050405020304" charset="0"/>
            </a:endParaRPr>
          </a:p>
        </p:txBody>
      </p:sp>
      <p:grpSp>
        <p:nvGrpSpPr>
          <p:cNvPr id="236" name="Group 28"/>
          <p:cNvGrpSpPr/>
          <p:nvPr/>
        </p:nvGrpSpPr>
        <p:grpSpPr>
          <a:xfrm>
            <a:off x="5454015" y="2795270"/>
            <a:ext cx="1284605" cy="1284605"/>
            <a:chOff x="4343400" y="1854885"/>
            <a:chExt cx="457200" cy="457200"/>
          </a:xfrm>
        </p:grpSpPr>
        <p:sp>
          <p:nvSpPr>
            <p:cNvPr id="237" name="Oval 25"/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charset="0"/>
              </a:endParaRPr>
            </a:p>
          </p:txBody>
        </p:sp>
        <p:sp>
          <p:nvSpPr>
            <p:cNvPr id="238" name="Oval 26"/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rgbClr val="2C60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50" dirty="0">
                <a:latin typeface="印品黑体" panose="00000500000000000000" pitchFamily="2" charset="-122"/>
                <a:ea typeface="印品黑体" panose="00000500000000000000" pitchFamily="2" charset="-122"/>
                <a:sym typeface="Times New Roman" panose="02020603050405020304" charset="0"/>
              </a:endParaRPr>
            </a:p>
          </p:txBody>
        </p:sp>
      </p:grpSp>
      <p:sp>
        <p:nvSpPr>
          <p:cNvPr id="239" name="任意多边形 67"/>
          <p:cNvSpPr/>
          <p:nvPr/>
        </p:nvSpPr>
        <p:spPr>
          <a:xfrm>
            <a:off x="6677660" y="2532380"/>
            <a:ext cx="341630" cy="306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40" h="5680">
                <a:moveTo>
                  <a:pt x="1" y="910"/>
                </a:moveTo>
                <a:lnTo>
                  <a:pt x="6339" y="910"/>
                </a:lnTo>
                <a:lnTo>
                  <a:pt x="6339" y="2742"/>
                </a:lnTo>
                <a:lnTo>
                  <a:pt x="6339" y="2744"/>
                </a:lnTo>
                <a:lnTo>
                  <a:pt x="6339" y="2759"/>
                </a:lnTo>
                <a:lnTo>
                  <a:pt x="6340" y="2774"/>
                </a:lnTo>
                <a:lnTo>
                  <a:pt x="6340" y="5098"/>
                </a:lnTo>
                <a:lnTo>
                  <a:pt x="6340" y="5114"/>
                </a:lnTo>
                <a:lnTo>
                  <a:pt x="6340" y="5129"/>
                </a:lnTo>
                <a:cubicBezTo>
                  <a:pt x="6347" y="5441"/>
                  <a:pt x="6008" y="5687"/>
                  <a:pt x="5785" y="5680"/>
                </a:cubicBezTo>
                <a:lnTo>
                  <a:pt x="5772" y="5680"/>
                </a:lnTo>
                <a:lnTo>
                  <a:pt x="5758" y="5680"/>
                </a:lnTo>
                <a:lnTo>
                  <a:pt x="581" y="5680"/>
                </a:lnTo>
                <a:lnTo>
                  <a:pt x="566" y="5680"/>
                </a:lnTo>
                <a:lnTo>
                  <a:pt x="551" y="5680"/>
                </a:lnTo>
                <a:cubicBezTo>
                  <a:pt x="239" y="5687"/>
                  <a:pt x="-7" y="5348"/>
                  <a:pt x="0" y="5125"/>
                </a:cubicBezTo>
                <a:lnTo>
                  <a:pt x="0" y="5112"/>
                </a:lnTo>
                <a:lnTo>
                  <a:pt x="0" y="5098"/>
                </a:lnTo>
                <a:lnTo>
                  <a:pt x="0" y="2774"/>
                </a:lnTo>
                <a:lnTo>
                  <a:pt x="1" y="2759"/>
                </a:lnTo>
                <a:lnTo>
                  <a:pt x="1" y="2744"/>
                </a:lnTo>
                <a:lnTo>
                  <a:pt x="1" y="2742"/>
                </a:lnTo>
                <a:lnTo>
                  <a:pt x="1" y="910"/>
                </a:lnTo>
                <a:close/>
                <a:moveTo>
                  <a:pt x="637" y="1535"/>
                </a:moveTo>
                <a:lnTo>
                  <a:pt x="5702" y="1535"/>
                </a:lnTo>
                <a:lnTo>
                  <a:pt x="5702" y="5054"/>
                </a:lnTo>
                <a:lnTo>
                  <a:pt x="637" y="5054"/>
                </a:lnTo>
                <a:lnTo>
                  <a:pt x="637" y="1535"/>
                </a:lnTo>
                <a:close/>
                <a:moveTo>
                  <a:pt x="3157" y="3238"/>
                </a:moveTo>
                <a:lnTo>
                  <a:pt x="3158" y="3263"/>
                </a:lnTo>
                <a:cubicBezTo>
                  <a:pt x="3173" y="3781"/>
                  <a:pt x="2652" y="4193"/>
                  <a:pt x="2238" y="4181"/>
                </a:cubicBezTo>
                <a:lnTo>
                  <a:pt x="2215" y="4181"/>
                </a:lnTo>
                <a:lnTo>
                  <a:pt x="2190" y="4181"/>
                </a:lnTo>
                <a:cubicBezTo>
                  <a:pt x="1673" y="4196"/>
                  <a:pt x="1260" y="3675"/>
                  <a:pt x="1272" y="3261"/>
                </a:cubicBezTo>
                <a:lnTo>
                  <a:pt x="1273" y="3238"/>
                </a:lnTo>
                <a:lnTo>
                  <a:pt x="1272" y="3213"/>
                </a:lnTo>
                <a:cubicBezTo>
                  <a:pt x="1257" y="2696"/>
                  <a:pt x="1778" y="2284"/>
                  <a:pt x="2192" y="2296"/>
                </a:cubicBezTo>
                <a:lnTo>
                  <a:pt x="2215" y="2296"/>
                </a:lnTo>
                <a:lnTo>
                  <a:pt x="2215" y="3238"/>
                </a:lnTo>
                <a:lnTo>
                  <a:pt x="3157" y="3238"/>
                </a:lnTo>
                <a:close/>
                <a:moveTo>
                  <a:pt x="3481" y="2282"/>
                </a:moveTo>
                <a:lnTo>
                  <a:pt x="5067" y="2282"/>
                </a:lnTo>
                <a:lnTo>
                  <a:pt x="5067" y="2916"/>
                </a:lnTo>
                <a:lnTo>
                  <a:pt x="3481" y="2916"/>
                </a:lnTo>
                <a:lnTo>
                  <a:pt x="3481" y="2282"/>
                </a:lnTo>
                <a:close/>
                <a:moveTo>
                  <a:pt x="3481" y="3547"/>
                </a:moveTo>
                <a:lnTo>
                  <a:pt x="5067" y="3547"/>
                </a:lnTo>
                <a:lnTo>
                  <a:pt x="5067" y="4181"/>
                </a:lnTo>
                <a:lnTo>
                  <a:pt x="3481" y="4181"/>
                </a:lnTo>
                <a:lnTo>
                  <a:pt x="3481" y="3547"/>
                </a:lnTo>
                <a:close/>
                <a:moveTo>
                  <a:pt x="1" y="0"/>
                </a:moveTo>
                <a:lnTo>
                  <a:pt x="6339" y="0"/>
                </a:lnTo>
                <a:lnTo>
                  <a:pt x="6339" y="647"/>
                </a:lnTo>
                <a:lnTo>
                  <a:pt x="1" y="647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0" name="任意多边形 68"/>
          <p:cNvSpPr/>
          <p:nvPr/>
        </p:nvSpPr>
        <p:spPr>
          <a:xfrm>
            <a:off x="6680835" y="4004945"/>
            <a:ext cx="338455" cy="3702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085" h="6642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1" name="组合 54"/>
          <p:cNvGrpSpPr/>
          <p:nvPr/>
        </p:nvGrpSpPr>
        <p:grpSpPr>
          <a:xfrm>
            <a:off x="395604" y="1569720"/>
            <a:ext cx="4038199" cy="1267460"/>
            <a:chOff x="11740" y="7079"/>
            <a:chExt cx="3461" cy="1996"/>
          </a:xfrm>
        </p:grpSpPr>
        <p:sp>
          <p:nvSpPr>
            <p:cNvPr id="242" name="文本框 33"/>
            <p:cNvSpPr txBox="1"/>
            <p:nvPr/>
          </p:nvSpPr>
          <p:spPr bwMode="auto">
            <a:xfrm>
              <a:off x="11774" y="7546"/>
              <a:ext cx="3427" cy="1529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just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兴趣，决定了自驱力和长期投入的意愿，保证了工作学习时的热情。</a:t>
              </a:r>
              <a:endParaRPr lang="en-US" altLang="zh-CN" sz="18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indent="457200" algn="just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highlight>
                    <a:srgbClr val="FFFF00"/>
                  </a:highlight>
                  <a:latin typeface="+mj-ea"/>
                  <a:ea typeface="+mj-ea"/>
                  <a:cs typeface="+mn-ea"/>
                  <a:sym typeface="+mn-lt"/>
                </a:rPr>
                <a:t>“兴趣是选择的根本基础。”</a:t>
              </a:r>
              <a:endParaRPr lang="en-US" altLang="zh-CN" sz="1800" dirty="0">
                <a:highlight>
                  <a:srgbClr val="FFFF00"/>
                </a:highlight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43" name="文本框 56"/>
            <p:cNvSpPr txBox="1"/>
            <p:nvPr/>
          </p:nvSpPr>
          <p:spPr>
            <a:xfrm>
              <a:off x="11740" y="7079"/>
              <a:ext cx="316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兴趣</a:t>
              </a:r>
              <a:endParaRPr/>
            </a:p>
          </p:txBody>
        </p:sp>
      </p:grpSp>
      <p:sp>
        <p:nvSpPr>
          <p:cNvPr id="244" name="任意多边形 43"/>
          <p:cNvSpPr/>
          <p:nvPr/>
        </p:nvSpPr>
        <p:spPr>
          <a:xfrm>
            <a:off x="5111750" y="2704465"/>
            <a:ext cx="346075" cy="259080"/>
          </a:xfrm>
          <a:custGeom>
            <a:avLst/>
            <a:gdLst>
              <a:gd name="adj" fmla="val 2037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1" h="3771">
                <a:moveTo>
                  <a:pt x="0" y="768"/>
                </a:moveTo>
                <a:lnTo>
                  <a:pt x="0" y="748"/>
                </a:lnTo>
                <a:cubicBezTo>
                  <a:pt x="-12" y="326"/>
                  <a:pt x="412" y="-10"/>
                  <a:pt x="750" y="0"/>
                </a:cubicBezTo>
                <a:lnTo>
                  <a:pt x="768" y="0"/>
                </a:lnTo>
                <a:lnTo>
                  <a:pt x="4282" y="0"/>
                </a:lnTo>
                <a:lnTo>
                  <a:pt x="4302" y="0"/>
                </a:lnTo>
                <a:cubicBezTo>
                  <a:pt x="4724" y="-12"/>
                  <a:pt x="5060" y="412"/>
                  <a:pt x="5050" y="750"/>
                </a:cubicBezTo>
                <a:lnTo>
                  <a:pt x="5050" y="768"/>
                </a:lnTo>
                <a:lnTo>
                  <a:pt x="5050" y="3002"/>
                </a:lnTo>
                <a:lnTo>
                  <a:pt x="5050" y="3022"/>
                </a:lnTo>
                <a:cubicBezTo>
                  <a:pt x="5062" y="3444"/>
                  <a:pt x="4638" y="3780"/>
                  <a:pt x="4300" y="3770"/>
                </a:cubicBezTo>
                <a:lnTo>
                  <a:pt x="4282" y="3770"/>
                </a:lnTo>
                <a:lnTo>
                  <a:pt x="768" y="3770"/>
                </a:lnTo>
                <a:lnTo>
                  <a:pt x="748" y="3770"/>
                </a:lnTo>
                <a:cubicBezTo>
                  <a:pt x="326" y="3782"/>
                  <a:pt x="-10" y="3358"/>
                  <a:pt x="0" y="3020"/>
                </a:cubicBezTo>
                <a:lnTo>
                  <a:pt x="0" y="3002"/>
                </a:lnTo>
                <a:lnTo>
                  <a:pt x="0" y="768"/>
                </a:lnTo>
                <a:close/>
                <a:moveTo>
                  <a:pt x="602" y="475"/>
                </a:moveTo>
                <a:cubicBezTo>
                  <a:pt x="660" y="430"/>
                  <a:pt x="757" y="402"/>
                  <a:pt x="814" y="405"/>
                </a:cubicBezTo>
                <a:lnTo>
                  <a:pt x="823" y="405"/>
                </a:lnTo>
                <a:lnTo>
                  <a:pt x="4227" y="405"/>
                </a:lnTo>
                <a:lnTo>
                  <a:pt x="4237" y="405"/>
                </a:lnTo>
                <a:cubicBezTo>
                  <a:pt x="4310" y="400"/>
                  <a:pt x="4404" y="441"/>
                  <a:pt x="4439" y="468"/>
                </a:cubicBezTo>
                <a:lnTo>
                  <a:pt x="2515" y="1670"/>
                </a:lnTo>
                <a:lnTo>
                  <a:pt x="602" y="475"/>
                </a:lnTo>
                <a:close/>
                <a:moveTo>
                  <a:pt x="4617" y="830"/>
                </a:moveTo>
                <a:lnTo>
                  <a:pt x="4617" y="2975"/>
                </a:lnTo>
                <a:lnTo>
                  <a:pt x="4617" y="2985"/>
                </a:lnTo>
                <a:cubicBezTo>
                  <a:pt x="4624" y="3200"/>
                  <a:pt x="4408" y="3370"/>
                  <a:pt x="4236" y="3365"/>
                </a:cubicBezTo>
                <a:lnTo>
                  <a:pt x="4227" y="3365"/>
                </a:lnTo>
                <a:lnTo>
                  <a:pt x="823" y="3365"/>
                </a:lnTo>
                <a:lnTo>
                  <a:pt x="813" y="3365"/>
                </a:lnTo>
                <a:cubicBezTo>
                  <a:pt x="598" y="3372"/>
                  <a:pt x="428" y="3156"/>
                  <a:pt x="433" y="2984"/>
                </a:cubicBezTo>
                <a:lnTo>
                  <a:pt x="433" y="2975"/>
                </a:lnTo>
                <a:lnTo>
                  <a:pt x="433" y="843"/>
                </a:lnTo>
                <a:lnTo>
                  <a:pt x="2362" y="2049"/>
                </a:lnTo>
                <a:lnTo>
                  <a:pt x="2364" y="2046"/>
                </a:lnTo>
                <a:cubicBezTo>
                  <a:pt x="2364" y="2046"/>
                  <a:pt x="2389" y="2067"/>
                  <a:pt x="2397" y="2071"/>
                </a:cubicBezTo>
                <a:cubicBezTo>
                  <a:pt x="2423" y="2092"/>
                  <a:pt x="2472" y="2101"/>
                  <a:pt x="2504" y="2101"/>
                </a:cubicBezTo>
                <a:cubicBezTo>
                  <a:pt x="2535" y="2102"/>
                  <a:pt x="2572" y="2093"/>
                  <a:pt x="2589" y="2082"/>
                </a:cubicBezTo>
                <a:cubicBezTo>
                  <a:pt x="2604" y="2081"/>
                  <a:pt x="2651" y="2062"/>
                  <a:pt x="2665" y="2049"/>
                </a:cubicBezTo>
                <a:lnTo>
                  <a:pt x="2665" y="2050"/>
                </a:lnTo>
                <a:lnTo>
                  <a:pt x="4617" y="830"/>
                </a:lnTo>
                <a:close/>
                <a:moveTo>
                  <a:pt x="2364" y="2046"/>
                </a:moveTo>
                <a:lnTo>
                  <a:pt x="2364" y="2046"/>
                </a:lnTo>
                <a:lnTo>
                  <a:pt x="2364" y="2046"/>
                </a:lnTo>
                <a:lnTo>
                  <a:pt x="2365" y="2046"/>
                </a:lnTo>
                <a:lnTo>
                  <a:pt x="2364" y="20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任意多边形 44"/>
          <p:cNvSpPr/>
          <p:nvPr/>
        </p:nvSpPr>
        <p:spPr>
          <a:xfrm>
            <a:off x="5111750" y="3898265"/>
            <a:ext cx="476250" cy="4762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6" name="组合 1"/>
          <p:cNvGrpSpPr/>
          <p:nvPr/>
        </p:nvGrpSpPr>
        <p:grpSpPr>
          <a:xfrm>
            <a:off x="395605" y="4189730"/>
            <a:ext cx="3696335" cy="1300480"/>
            <a:chOff x="11740" y="7018"/>
            <a:chExt cx="3168" cy="2048"/>
          </a:xfrm>
        </p:grpSpPr>
        <p:sp>
          <p:nvSpPr>
            <p:cNvPr id="247" name="文本框 33"/>
            <p:cNvSpPr txBox="1"/>
            <p:nvPr/>
          </p:nvSpPr>
          <p:spPr bwMode="auto">
            <a:xfrm>
              <a:off x="11774" y="7546"/>
              <a:ext cx="3134" cy="152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just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拔尖，汇聚顶级师资与资源，为天赋提供最高效的放大器。选择试验班，表明更多</a:t>
              </a:r>
              <a:r>
                <a:rPr lang="zh-CN" altLang="en-US" sz="1800" dirty="0">
                  <a:latin typeface="+mj-ea"/>
                  <a:ea typeface="+mj-ea"/>
                  <a:cs typeface="+mn-ea"/>
                  <a:sym typeface="+mn-lt"/>
                </a:rPr>
                <a:t>的资源，也意味着更大的竞争。</a:t>
              </a:r>
              <a:endParaRPr lang="en-US" altLang="zh-CN" sz="18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48" name="文本框 3"/>
            <p:cNvSpPr txBox="1"/>
            <p:nvPr/>
          </p:nvSpPr>
          <p:spPr>
            <a:xfrm>
              <a:off x="11740" y="7018"/>
              <a:ext cx="316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资源</a:t>
              </a:r>
              <a:endParaRPr/>
            </a:p>
          </p:txBody>
        </p:sp>
      </p:grpSp>
      <p:grpSp>
        <p:nvGrpSpPr>
          <p:cNvPr id="249" name="组合 5"/>
          <p:cNvGrpSpPr/>
          <p:nvPr/>
        </p:nvGrpSpPr>
        <p:grpSpPr>
          <a:xfrm>
            <a:off x="7919156" y="1582891"/>
            <a:ext cx="3484245" cy="1393825"/>
            <a:chOff x="11774" y="7079"/>
            <a:chExt cx="3168" cy="2101"/>
          </a:xfrm>
        </p:grpSpPr>
        <p:sp>
          <p:nvSpPr>
            <p:cNvPr id="250" name="文本框 33"/>
            <p:cNvSpPr txBox="1"/>
            <p:nvPr/>
          </p:nvSpPr>
          <p:spPr bwMode="auto">
            <a:xfrm>
              <a:off x="11774" y="7546"/>
              <a:ext cx="3134" cy="1634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潜力，意味着学科纵深足够、天花板高，能把天赋持续放大</a:t>
              </a:r>
              <a:r>
                <a:rPr lang="zh-CN" altLang="en-US" sz="1800" dirty="0">
                  <a:latin typeface="+mj-ea"/>
                  <a:ea typeface="+mj-ea"/>
                  <a:cs typeface="+mn-ea"/>
                  <a:sym typeface="+mn-lt"/>
                </a:rPr>
                <a:t>。也许利于未来有更多选择？</a:t>
              </a:r>
              <a:endParaRPr lang="en-US" altLang="zh-CN" sz="18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51" name="文本框 8"/>
            <p:cNvSpPr txBox="1"/>
            <p:nvPr/>
          </p:nvSpPr>
          <p:spPr>
            <a:xfrm>
              <a:off x="11774" y="7079"/>
              <a:ext cx="316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潜力</a:t>
              </a:r>
              <a:endParaRPr/>
            </a:p>
          </p:txBody>
        </p:sp>
      </p:grpSp>
      <p:grpSp>
        <p:nvGrpSpPr>
          <p:cNvPr id="252" name="组合 9"/>
          <p:cNvGrpSpPr/>
          <p:nvPr/>
        </p:nvGrpSpPr>
        <p:grpSpPr>
          <a:xfrm>
            <a:off x="7956550" y="4228465"/>
            <a:ext cx="3484245" cy="1363345"/>
            <a:chOff x="11774" y="7079"/>
            <a:chExt cx="3168" cy="2147"/>
          </a:xfrm>
        </p:grpSpPr>
        <p:sp>
          <p:nvSpPr>
            <p:cNvPr id="253" name="文本框 33"/>
            <p:cNvSpPr txBox="1"/>
            <p:nvPr/>
          </p:nvSpPr>
          <p:spPr bwMode="auto">
            <a:xfrm>
              <a:off x="11774" y="7546"/>
              <a:ext cx="3134" cy="168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前沿，紧贴国家战略与技术浪潮，让个人成长与时代红利同频共振。选择热门的专业，也许并不盲目。</a:t>
              </a:r>
              <a:endParaRPr lang="en-US" altLang="zh-CN" sz="18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54" name="文本框 11"/>
            <p:cNvSpPr txBox="1"/>
            <p:nvPr/>
          </p:nvSpPr>
          <p:spPr>
            <a:xfrm>
              <a:off x="11774" y="7079"/>
              <a:ext cx="316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前沿</a:t>
              </a:r>
              <a:endParaRPr/>
            </a:p>
          </p:txBody>
        </p:sp>
      </p:grpSp>
      <p:sp>
        <p:nvSpPr>
          <p:cNvPr id="255" name="文本框 14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如何选择专业？</a:t>
            </a:r>
            <a:endParaRPr/>
          </a:p>
        </p:txBody>
      </p:sp>
      <p:sp>
        <p:nvSpPr>
          <p:cNvPr id="256" name="矩形 17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椭圆 2"/>
          <p:cNvSpPr/>
          <p:nvPr/>
        </p:nvSpPr>
        <p:spPr>
          <a:xfrm>
            <a:off x="-219772" y="1958953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9" name="椭圆 3"/>
          <p:cNvSpPr/>
          <p:nvPr/>
        </p:nvSpPr>
        <p:spPr>
          <a:xfrm>
            <a:off x="-685206" y="1073490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0" name="椭圆 4"/>
          <p:cNvSpPr/>
          <p:nvPr/>
        </p:nvSpPr>
        <p:spPr>
          <a:xfrm>
            <a:off x="2199337" y="4378062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1" name="椭圆 6"/>
          <p:cNvSpPr/>
          <p:nvPr/>
        </p:nvSpPr>
        <p:spPr>
          <a:xfrm>
            <a:off x="-768083" y="1538236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2" name="椭圆 8"/>
          <p:cNvSpPr/>
          <p:nvPr/>
        </p:nvSpPr>
        <p:spPr>
          <a:xfrm>
            <a:off x="2931298" y="673031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3" name="椭圆 10"/>
          <p:cNvSpPr/>
          <p:nvPr/>
        </p:nvSpPr>
        <p:spPr>
          <a:xfrm>
            <a:off x="2675840" y="3900404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4" name="certification_176902"/>
          <p:cNvSpPr>
            <a:spLocks noChangeAspect="1"/>
          </p:cNvSpPr>
          <p:nvPr/>
        </p:nvSpPr>
        <p:spPr bwMode="auto">
          <a:xfrm>
            <a:off x="473589" y="2311671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5" name="椭圆 7"/>
          <p:cNvSpPr/>
          <p:nvPr/>
        </p:nvSpPr>
        <p:spPr>
          <a:xfrm>
            <a:off x="-974915" y="3539749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6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常见误区</a:t>
            </a:r>
            <a:endParaRPr lang="zh-CN" altLang="en-US" sz="2400" b="1" spc="40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267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68" name="椭圆 18"/>
          <p:cNvSpPr/>
          <p:nvPr/>
        </p:nvSpPr>
        <p:spPr>
          <a:xfrm>
            <a:off x="-847915" y="3666749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69" name="组合 23"/>
          <p:cNvGrpSpPr/>
          <p:nvPr/>
        </p:nvGrpSpPr>
        <p:grpSpPr>
          <a:xfrm>
            <a:off x="4805769" y="371594"/>
            <a:ext cx="7247255" cy="1571727"/>
            <a:chOff x="636" y="1850"/>
            <a:chExt cx="11413" cy="2533"/>
          </a:xfrm>
        </p:grpSpPr>
        <p:sp>
          <p:nvSpPr>
            <p:cNvPr id="270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 err="1">
                  <a:latin typeface="+mn-ea"/>
                  <a:ea typeface="+mn-ea"/>
                  <a:cs typeface="+mn-ea"/>
                  <a:sym typeface="+mn-lt"/>
                </a:rPr>
                <a:t>Eg.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某学长看到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人工智能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智慧能源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就默认“前景无限”，忽视课程表里 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60% 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是各种数学、编程或化学等自己并不是很感冒的科目。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自检：如果去掉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【AI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或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智慧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这两个词，我还愿意学这门课吗？</a:t>
              </a: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1" name="文本框 25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名字高大上 ≠ 适合自己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72" name="椭圆 2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73" name="组合 27"/>
          <p:cNvGrpSpPr/>
          <p:nvPr/>
        </p:nvGrpSpPr>
        <p:grpSpPr>
          <a:xfrm>
            <a:off x="4833942" y="2194208"/>
            <a:ext cx="7247255" cy="1571727"/>
            <a:chOff x="636" y="1850"/>
            <a:chExt cx="11413" cy="2533"/>
          </a:xfrm>
        </p:grpSpPr>
        <p:sp>
          <p:nvSpPr>
            <p:cNvPr id="274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 err="1">
                  <a:latin typeface="+mn-ea"/>
                  <a:ea typeface="+mn-ea"/>
                  <a:cs typeface="+mn-ea"/>
                  <a:sym typeface="+mn-lt"/>
                </a:rPr>
                <a:t>Eg.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某学长发现</a:t>
              </a:r>
              <a:r>
                <a:rPr lang="en-US" altLang="zh-CN" sz="1600" dirty="0" err="1">
                  <a:latin typeface="+mn-ea"/>
                  <a:ea typeface="+mn-ea"/>
                  <a:cs typeface="+mn-ea"/>
                  <a:sym typeface="+mn-lt"/>
                </a:rPr>
                <a:t>Chatgpt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CN" sz="1600" dirty="0" err="1">
                  <a:latin typeface="+mn-ea"/>
                  <a:ea typeface="+mn-ea"/>
                  <a:cs typeface="+mn-ea"/>
                  <a:sym typeface="+mn-lt"/>
                </a:rPr>
                <a:t>DeepSeek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等大语言模型十分有趣，果断填报了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人工智能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专业。然而进入专业后，才发现能选择的导师大多是计算机视觉等其他方向的，自己的兴趣无法和工作更大程度结合起来。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自检：我真的知道自己的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导师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在研究什么吗？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导师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在做的与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我的兴趣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是同一个方向上的吗？</a:t>
              </a: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5" name="文本框 29"/>
            <p:cNvSpPr txBox="1"/>
            <p:nvPr/>
          </p:nvSpPr>
          <p:spPr>
            <a:xfrm>
              <a:off x="1037" y="1850"/>
              <a:ext cx="9986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只看</a:t>
              </a:r>
              <a:r>
                <a:rPr lang="en-US" altLang="zh-CN" sz="2400" dirty="0">
                  <a:latin typeface="+mn-ea"/>
                  <a:cs typeface="+mn-ea"/>
                  <a:sym typeface="+mn-lt"/>
                </a:rPr>
                <a:t>【</a:t>
              </a:r>
              <a:r>
                <a:rPr lang="zh-CN" altLang="en-US" sz="2400" dirty="0">
                  <a:latin typeface="+mn-ea"/>
                  <a:cs typeface="+mn-ea"/>
                  <a:sym typeface="+mn-lt"/>
                </a:rPr>
                <a:t>试验班</a:t>
              </a:r>
              <a:r>
                <a:rPr lang="en-US" altLang="zh-CN" sz="2400" dirty="0">
                  <a:latin typeface="+mn-ea"/>
                  <a:cs typeface="+mn-ea"/>
                  <a:sym typeface="+mn-lt"/>
                </a:rPr>
                <a:t>】</a:t>
              </a:r>
              <a:r>
                <a:rPr lang="zh-CN" altLang="en-US" sz="2400" dirty="0">
                  <a:latin typeface="+mn-ea"/>
                  <a:cs typeface="+mn-ea"/>
                  <a:sym typeface="+mn-lt"/>
                </a:rPr>
                <a:t>光环，忽略研究方向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76" name="椭圆 30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77" name="组合 31"/>
          <p:cNvGrpSpPr/>
          <p:nvPr/>
        </p:nvGrpSpPr>
        <p:grpSpPr>
          <a:xfrm>
            <a:off x="4845524" y="4755967"/>
            <a:ext cx="7247255" cy="1571727"/>
            <a:chOff x="636" y="1850"/>
            <a:chExt cx="11413" cy="2533"/>
          </a:xfrm>
        </p:grpSpPr>
        <p:sp>
          <p:nvSpPr>
            <p:cNvPr id="278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 err="1">
                  <a:latin typeface="+mn-ea"/>
                  <a:ea typeface="+mn-ea"/>
                  <a:cs typeface="+mn-ea"/>
                  <a:sym typeface="+mn-lt"/>
                </a:rPr>
                <a:t>Eg.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某学长听说“电子年薪 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40W”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就报电子，却忘了自己物理电磁学期末考炸了。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自检：如果热门专业突然不再热门，我还能无视自身短板，凭兴趣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/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能力坚持吗？</a:t>
              </a: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9" name="文本框 33"/>
            <p:cNvSpPr txBox="1"/>
            <p:nvPr/>
          </p:nvSpPr>
          <p:spPr>
            <a:xfrm>
              <a:off x="1037" y="1850"/>
              <a:ext cx="7128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盲目追热门，忽视个人短板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80" name="椭圆 34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3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4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5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6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7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8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89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0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如何了解一个专业</a:t>
            </a:r>
            <a:endParaRPr lang="zh-CN" altLang="en-US" sz="2400" b="1" spc="40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291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2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93" name="组合 1"/>
          <p:cNvGrpSpPr/>
          <p:nvPr/>
        </p:nvGrpSpPr>
        <p:grpSpPr>
          <a:xfrm>
            <a:off x="383307" y="965414"/>
            <a:ext cx="7541260" cy="1571727"/>
            <a:chOff x="636" y="1850"/>
            <a:chExt cx="11876" cy="2533"/>
          </a:xfrm>
        </p:grpSpPr>
        <p:sp>
          <p:nvSpPr>
            <p:cNvPr id="294" name="文本框 75"/>
            <p:cNvSpPr txBox="1"/>
            <p:nvPr/>
          </p:nvSpPr>
          <p:spPr bwMode="auto">
            <a:xfrm>
              <a:off x="1037" y="2480"/>
              <a:ext cx="11475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作为一名萌新，向学长学姐多问问，获得一些额外经验，快人一步明确自身目标。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无论是任课老师还是班主任，都可以发邮件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/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微信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/QQ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咨询有关专业的事情。</a:t>
              </a: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5" name="文本框 12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与学长学姐、老师多沟通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96" name="椭圆 13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97" name="组合 14"/>
          <p:cNvGrpSpPr/>
          <p:nvPr/>
        </p:nvGrpSpPr>
        <p:grpSpPr>
          <a:xfrm>
            <a:off x="411480" y="2788028"/>
            <a:ext cx="7247255" cy="1571727"/>
            <a:chOff x="636" y="1850"/>
            <a:chExt cx="11413" cy="2533"/>
          </a:xfrm>
        </p:grpSpPr>
        <p:sp>
          <p:nvSpPr>
            <p:cNvPr id="298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西安交通大学的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【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本科教务系统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中，详细展示了各个专业的培养计划、课程安排、学分分布等等。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也可以了解外部对本校专业的看法，以及毕业去向等等。</a:t>
              </a: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9" name="文本框 16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上网查询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00" name="椭圆 17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1" name="组合 19"/>
          <p:cNvGrpSpPr/>
          <p:nvPr/>
        </p:nvGrpSpPr>
        <p:grpSpPr>
          <a:xfrm>
            <a:off x="397903" y="4483824"/>
            <a:ext cx="7247255" cy="1571727"/>
            <a:chOff x="636" y="1850"/>
            <a:chExt cx="11413" cy="2533"/>
          </a:xfrm>
        </p:grpSpPr>
        <p:sp>
          <p:nvSpPr>
            <p:cNvPr id="302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少学组交流群的群文件、少学组官方网站、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b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站钱院学辅的录像中，均有介绍专业的讲座和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等。从这些整理好的文件，可以较为快速了解一个专业。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indent="457200"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少学组的交流群中，也有热心答疑的学长学姐，欢迎大家提问。</a:t>
              </a: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3" name="文本框 2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在少学组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04" name="椭圆 2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如何稳住</a:t>
            </a:r>
            <a:r>
              <a:rPr lang="en-US" altLang="zh-CN" sz="2400" b="1" spc="400" dirty="0">
                <a:latin typeface="+mn-ea"/>
                <a:sym typeface="+mn-ea"/>
              </a:rPr>
              <a:t>【</a:t>
            </a:r>
            <a:r>
              <a:rPr lang="zh-CN" altLang="en-US" sz="2400" b="1" spc="400" dirty="0">
                <a:latin typeface="+mn-ea"/>
                <a:sym typeface="+mn-ea"/>
              </a:rPr>
              <a:t>少班の保研</a:t>
            </a:r>
            <a:r>
              <a:rPr lang="en-US" altLang="zh-CN" sz="2400" b="1" spc="400" dirty="0">
                <a:latin typeface="+mn-ea"/>
                <a:sym typeface="+mn-ea"/>
              </a:rPr>
              <a:t>】</a:t>
            </a:r>
            <a:endParaRPr lang="zh-CN" altLang="en-US" sz="2400" b="1" spc="40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307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8" name="文本框 25"/>
          <p:cNvSpPr txBox="1"/>
          <p:nvPr/>
        </p:nvSpPr>
        <p:spPr>
          <a:xfrm>
            <a:off x="650382" y="4765183"/>
            <a:ext cx="759853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所有科目必须及格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一学年内，低于</a:t>
            </a:r>
            <a:r>
              <a:rPr lang="en-US" altLang="zh-CN" dirty="0"/>
              <a:t>70</a:t>
            </a:r>
            <a:r>
              <a:rPr lang="zh-CN" altLang="en-US" dirty="0"/>
              <a:t>分的课，最多两门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学业审查时，总学分绩高于</a:t>
            </a:r>
            <a:r>
              <a:rPr lang="en-US" altLang="zh-CN" dirty="0"/>
              <a:t>80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sz="2000" dirty="0"/>
              <a:t>失去少年班的保研资格后，也可与其他学生</a:t>
            </a:r>
            <a:r>
              <a:rPr lang="zh-CN" altLang="en-US" sz="2000" dirty="0">
                <a:solidFill>
                  <a:srgbClr val="FF0000"/>
                </a:solidFill>
              </a:rPr>
              <a:t>竞争专业内的保研资格</a:t>
            </a:r>
            <a:endParaRPr/>
          </a:p>
        </p:txBody>
      </p:sp>
      <p:pic>
        <p:nvPicPr>
          <p:cNvPr id="309" name="图片 26" descr="截屏2024-09-21 23.50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9" y="985735"/>
            <a:ext cx="6807200" cy="3873500"/>
          </a:xfrm>
          <a:prstGeom prst="rect">
            <a:avLst/>
          </a:prstGeom>
        </p:spPr>
      </p:pic>
      <p:sp>
        <p:nvSpPr>
          <p:cNvPr id="310" name="文本框 27"/>
          <p:cNvSpPr txBox="1"/>
          <p:nvPr/>
        </p:nvSpPr>
        <p:spPr>
          <a:xfrm>
            <a:off x="7457582" y="1803042"/>
            <a:ext cx="4400309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不满足这三条的试验班同学，也会失去试验班资格，称为</a:t>
            </a:r>
            <a:r>
              <a:rPr lang="en-US" altLang="zh-CN" dirty="0"/>
              <a:t>【</a:t>
            </a:r>
            <a:r>
              <a:rPr lang="zh-CN" altLang="en-US" dirty="0"/>
              <a:t>清退</a:t>
            </a:r>
            <a:r>
              <a:rPr lang="en-US" altLang="zh-CN" dirty="0"/>
              <a:t>】</a:t>
            </a:r>
            <a:endParaRPr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清退</a:t>
            </a:r>
            <a:r>
              <a:rPr lang="en-US" altLang="zh-CN" dirty="0"/>
              <a:t>】</a:t>
            </a:r>
            <a:r>
              <a:rPr lang="zh-CN" altLang="en-US" dirty="0"/>
              <a:t>的同学会前往相关的大类专业，或被对应学院接收。</a:t>
            </a:r>
            <a:endParaRPr/>
          </a:p>
        </p:txBody>
      </p:sp>
      <p:sp>
        <p:nvSpPr>
          <p:cNvPr id="311" name="椭圆 30"/>
          <p:cNvSpPr/>
          <p:nvPr/>
        </p:nvSpPr>
        <p:spPr>
          <a:xfrm>
            <a:off x="9408407" y="3218150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2" name="椭圆 31"/>
          <p:cNvSpPr/>
          <p:nvPr/>
        </p:nvSpPr>
        <p:spPr>
          <a:xfrm>
            <a:off x="9325530" y="3682896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3" name="certification_176902"/>
          <p:cNvSpPr>
            <a:spLocks noChangeAspect="1"/>
          </p:cNvSpPr>
          <p:nvPr/>
        </p:nvSpPr>
        <p:spPr bwMode="auto">
          <a:xfrm>
            <a:off x="10567202" y="4456331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314" name="椭圆 33"/>
          <p:cNvSpPr/>
          <p:nvPr/>
        </p:nvSpPr>
        <p:spPr>
          <a:xfrm>
            <a:off x="9118698" y="5684409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5" name="椭圆 34"/>
          <p:cNvSpPr/>
          <p:nvPr/>
        </p:nvSpPr>
        <p:spPr>
          <a:xfrm>
            <a:off x="9245698" y="5811409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组合 17"/>
          <p:cNvGrpSpPr/>
          <p:nvPr/>
        </p:nvGrpSpPr>
        <p:grpSpPr>
          <a:xfrm>
            <a:off x="2523490" y="-17145"/>
            <a:ext cx="9668510" cy="6875145"/>
            <a:chOff x="3974" y="0"/>
            <a:chExt cx="15226" cy="10827"/>
          </a:xfrm>
        </p:grpSpPr>
        <p:pic>
          <p:nvPicPr>
            <p:cNvPr id="318" name="图片 9"/>
            <p:cNvPicPr/>
            <p:nvPr/>
          </p:nvPicPr>
          <p:blipFill>
            <a:blip r:embed="rId2"/>
            <a:srcRect l="23646" r="27083"/>
            <a:stretch>
              <a:fillRect/>
            </a:stretch>
          </p:blipFill>
          <p:spPr>
            <a:xfrm>
              <a:off x="9740" y="0"/>
              <a:ext cx="9460" cy="10826"/>
            </a:xfrm>
            <a:prstGeom prst="rect">
              <a:avLst/>
            </a:prstGeom>
          </p:spPr>
        </p:pic>
        <p:sp>
          <p:nvSpPr>
            <p:cNvPr id="319" name="矩形 7"/>
            <p:cNvSpPr/>
            <p:nvPr/>
          </p:nvSpPr>
          <p:spPr>
            <a:xfrm>
              <a:off x="9740" y="0"/>
              <a:ext cx="9460" cy="10827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梯形 12"/>
            <p:cNvSpPr/>
            <p:nvPr/>
          </p:nvSpPr>
          <p:spPr>
            <a:xfrm>
              <a:off x="3974" y="1"/>
              <a:ext cx="8453" cy="1082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1" name="矩形 21"/>
          <p:cNvSpPr/>
          <p:nvPr/>
        </p:nvSpPr>
        <p:spPr>
          <a:xfrm>
            <a:off x="386080" y="601980"/>
            <a:ext cx="1815465" cy="951865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+mn-ea"/>
              </a:rPr>
              <a:t>目录</a:t>
            </a:r>
            <a:endParaRPr kumimoji="1" lang="en-US" altLang="zh-CN" sz="32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cxnSp>
        <p:nvCxnSpPr>
          <p:cNvPr id="322" name="直接连接符 40"/>
          <p:cNvCxnSpPr/>
          <p:nvPr/>
        </p:nvCxnSpPr>
        <p:spPr>
          <a:xfrm>
            <a:off x="381000" y="1597660"/>
            <a:ext cx="63677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矩形 41"/>
          <p:cNvSpPr/>
          <p:nvPr/>
        </p:nvSpPr>
        <p:spPr>
          <a:xfrm>
            <a:off x="386080" y="1553845"/>
            <a:ext cx="1811020" cy="76200"/>
          </a:xfrm>
          <a:prstGeom prst="rect">
            <a:avLst/>
          </a:prstGeom>
          <a:solidFill>
            <a:srgbClr val="AC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4" name="文本框 13"/>
          <p:cNvSpPr txBox="1"/>
          <p:nvPr/>
        </p:nvSpPr>
        <p:spPr>
          <a:xfrm>
            <a:off x="2201545" y="1043305"/>
            <a:ext cx="4064000" cy="55435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r>
              <a:rPr kumimoji="1" lang="en-US" altLang="zh-CN" sz="32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+mn-ea"/>
              </a:rPr>
              <a:t>Content</a:t>
            </a:r>
            <a:endParaRPr/>
          </a:p>
        </p:txBody>
      </p:sp>
      <p:grpSp>
        <p:nvGrpSpPr>
          <p:cNvPr id="325" name="组合 42"/>
          <p:cNvGrpSpPr/>
          <p:nvPr/>
        </p:nvGrpSpPr>
        <p:grpSpPr>
          <a:xfrm>
            <a:off x="574675" y="2705485"/>
            <a:ext cx="4479290" cy="723900"/>
            <a:chOff x="1605" y="2993"/>
            <a:chExt cx="7523" cy="1216"/>
          </a:xfrm>
        </p:grpSpPr>
        <p:sp>
          <p:nvSpPr>
            <p:cNvPr id="326" name="圆角矩形 55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327" name="文本框 32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专业选择</a:t>
              </a:r>
              <a:endParaRPr/>
            </a:p>
          </p:txBody>
        </p:sp>
        <p:sp>
          <p:nvSpPr>
            <p:cNvPr id="328" name="文本框 33"/>
            <p:cNvSpPr txBox="1"/>
            <p:nvPr/>
          </p:nvSpPr>
          <p:spPr>
            <a:xfrm>
              <a:off x="3010" y="3786"/>
              <a:ext cx="4688" cy="4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宋奕歆主讲</a:t>
              </a:r>
              <a:endParaRPr/>
            </a:p>
          </p:txBody>
        </p:sp>
        <p:sp>
          <p:nvSpPr>
            <p:cNvPr id="329" name="文本框 34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01</a:t>
              </a:r>
              <a:endParaRPr/>
            </a:p>
          </p:txBody>
        </p:sp>
      </p:grpSp>
      <p:grpSp>
        <p:nvGrpSpPr>
          <p:cNvPr id="330" name="组合 45"/>
          <p:cNvGrpSpPr/>
          <p:nvPr/>
        </p:nvGrpSpPr>
        <p:grpSpPr>
          <a:xfrm>
            <a:off x="574675" y="3564403"/>
            <a:ext cx="4479290" cy="723900"/>
            <a:chOff x="1605" y="2993"/>
            <a:chExt cx="7523" cy="1216"/>
          </a:xfrm>
        </p:grpSpPr>
        <p:sp>
          <p:nvSpPr>
            <p:cNvPr id="331" name="圆角矩形 46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332" name="文本框 47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课内学习</a:t>
              </a:r>
              <a:endParaRPr/>
            </a:p>
          </p:txBody>
        </p:sp>
        <p:sp>
          <p:nvSpPr>
            <p:cNvPr id="333" name="文本框 48"/>
            <p:cNvSpPr txBox="1"/>
            <p:nvPr/>
          </p:nvSpPr>
          <p:spPr>
            <a:xfrm>
              <a:off x="3010" y="3786"/>
              <a:ext cx="4688" cy="4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干佳禾、张兆强主讲</a:t>
              </a:r>
              <a:endParaRPr/>
            </a:p>
          </p:txBody>
        </p:sp>
        <p:sp>
          <p:nvSpPr>
            <p:cNvPr id="334" name="文本框 49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02</a:t>
              </a:r>
              <a:endParaRPr/>
            </a:p>
          </p:txBody>
        </p:sp>
      </p:grpSp>
      <p:grpSp>
        <p:nvGrpSpPr>
          <p:cNvPr id="335" name="组合 50"/>
          <p:cNvGrpSpPr/>
          <p:nvPr/>
        </p:nvGrpSpPr>
        <p:grpSpPr>
          <a:xfrm>
            <a:off x="574675" y="4397502"/>
            <a:ext cx="4479290" cy="723900"/>
            <a:chOff x="1605" y="2993"/>
            <a:chExt cx="7523" cy="1216"/>
          </a:xfrm>
        </p:grpSpPr>
        <p:sp>
          <p:nvSpPr>
            <p:cNvPr id="336" name="圆角矩形 51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337" name="文本框 52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课外竞赛</a:t>
              </a:r>
              <a:endParaRPr/>
            </a:p>
          </p:txBody>
        </p:sp>
        <p:sp>
          <p:nvSpPr>
            <p:cNvPr id="338" name="文本框 53"/>
            <p:cNvSpPr txBox="1"/>
            <p:nvPr/>
          </p:nvSpPr>
          <p:spPr>
            <a:xfrm>
              <a:off x="3010" y="3786"/>
              <a:ext cx="4688" cy="4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石澄錡主讲</a:t>
              </a:r>
              <a:endParaRPr dirty="0"/>
            </a:p>
          </p:txBody>
        </p:sp>
        <p:sp>
          <p:nvSpPr>
            <p:cNvPr id="339" name="文本框 54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03</a:t>
              </a:r>
              <a:endParaRPr/>
            </a:p>
          </p:txBody>
        </p:sp>
      </p:grpSp>
      <p:grpSp>
        <p:nvGrpSpPr>
          <p:cNvPr id="340" name="组合 57"/>
          <p:cNvGrpSpPr/>
          <p:nvPr/>
        </p:nvGrpSpPr>
        <p:grpSpPr>
          <a:xfrm>
            <a:off x="3411855" y="2736997"/>
            <a:ext cx="4479290" cy="723900"/>
            <a:chOff x="1605" y="2993"/>
            <a:chExt cx="7523" cy="1216"/>
          </a:xfrm>
        </p:grpSpPr>
        <p:sp>
          <p:nvSpPr>
            <p:cNvPr id="341" name="圆角矩形 58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342" name="文本框 59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生活板块</a:t>
              </a:r>
              <a:endParaRPr/>
            </a:p>
          </p:txBody>
        </p:sp>
        <p:sp>
          <p:nvSpPr>
            <p:cNvPr id="343" name="文本框 60"/>
            <p:cNvSpPr txBox="1"/>
            <p:nvPr/>
          </p:nvSpPr>
          <p:spPr>
            <a:xfrm>
              <a:off x="3010" y="3786"/>
              <a:ext cx="4688" cy="4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ffectLst/>
                  <a:latin typeface="+mj-ea"/>
                  <a:ea typeface="+mj-ea"/>
                </a:rPr>
                <a:t>甘宇凡主讲</a:t>
              </a:r>
              <a:endParaRPr/>
            </a:p>
          </p:txBody>
        </p:sp>
        <p:sp>
          <p:nvSpPr>
            <p:cNvPr id="344" name="文本框 61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04</a:t>
              </a:r>
              <a:endParaRPr/>
            </a:p>
          </p:txBody>
        </p:sp>
      </p:grpSp>
      <p:grpSp>
        <p:nvGrpSpPr>
          <p:cNvPr id="345" name="组合 1"/>
          <p:cNvGrpSpPr/>
          <p:nvPr/>
        </p:nvGrpSpPr>
        <p:grpSpPr>
          <a:xfrm>
            <a:off x="3411855" y="3594233"/>
            <a:ext cx="4479290" cy="723900"/>
            <a:chOff x="1605" y="2993"/>
            <a:chExt cx="7523" cy="1216"/>
          </a:xfrm>
        </p:grpSpPr>
        <p:sp>
          <p:nvSpPr>
            <p:cNvPr id="346" name="圆角矩形 58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347" name="文本框 3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少学组介绍</a:t>
              </a:r>
              <a:endParaRPr/>
            </a:p>
          </p:txBody>
        </p:sp>
        <p:sp>
          <p:nvSpPr>
            <p:cNvPr id="348" name="文本框 4"/>
            <p:cNvSpPr txBox="1"/>
            <p:nvPr/>
          </p:nvSpPr>
          <p:spPr>
            <a:xfrm>
              <a:off x="3010" y="3786"/>
              <a:ext cx="4688" cy="4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张杰铭主讲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49" name="文本框 5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05</a:t>
              </a:r>
              <a:endParaRPr/>
            </a:p>
          </p:txBody>
        </p:sp>
      </p:grpSp>
      <p:grpSp>
        <p:nvGrpSpPr>
          <p:cNvPr id="350" name="组合 6"/>
          <p:cNvGrpSpPr/>
          <p:nvPr/>
        </p:nvGrpSpPr>
        <p:grpSpPr>
          <a:xfrm>
            <a:off x="3404412" y="4395524"/>
            <a:ext cx="4479290" cy="723900"/>
            <a:chOff x="1605" y="2993"/>
            <a:chExt cx="7523" cy="1216"/>
          </a:xfrm>
        </p:grpSpPr>
        <p:sp>
          <p:nvSpPr>
            <p:cNvPr id="351" name="圆角矩形 58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352" name="文本框 10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+mn-ea"/>
                </a:rPr>
                <a:t>答疑环节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353" name="文本框 11"/>
            <p:cNvSpPr txBox="1"/>
            <p:nvPr/>
          </p:nvSpPr>
          <p:spPr>
            <a:xfrm>
              <a:off x="3010" y="3786"/>
              <a:ext cx="4688" cy="4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100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李昊轩等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54" name="文本框 14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06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7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58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359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60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2" name="矩形 21"/>
          <p:cNvSpPr/>
          <p:nvPr/>
        </p:nvSpPr>
        <p:spPr>
          <a:xfrm>
            <a:off x="4275455" y="2371725"/>
            <a:ext cx="7200900" cy="117094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en-US" altLang="zh-CN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02 </a:t>
            </a: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课程介绍</a:t>
            </a:r>
            <a:endParaRPr/>
          </a:p>
        </p:txBody>
      </p:sp>
      <p:sp>
        <p:nvSpPr>
          <p:cNvPr id="363" name="文本框 22"/>
          <p:cNvSpPr txBox="1"/>
          <p:nvPr/>
        </p:nvSpPr>
        <p:spPr>
          <a:xfrm>
            <a:off x="8639810" y="4027170"/>
            <a:ext cx="3126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干佳禾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张兆强</a:t>
            </a:r>
            <a:endParaRPr/>
          </a:p>
        </p:txBody>
      </p:sp>
      <p:pic>
        <p:nvPicPr>
          <p:cNvPr id="364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365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66" name="直线连接符 53"/>
          <p:cNvCxnSpPr/>
          <p:nvPr/>
        </p:nvCxnSpPr>
        <p:spPr>
          <a:xfrm flipH="1">
            <a:off x="8639780" y="3647573"/>
            <a:ext cx="2768600" cy="0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文本框 10"/>
          <p:cNvSpPr txBox="1"/>
          <p:nvPr/>
        </p:nvSpPr>
        <p:spPr>
          <a:xfrm>
            <a:off x="8907780" y="4773930"/>
            <a:ext cx="22320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Sept 2025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图片 3" descr="Screenshot 2025-08-13 at 08.52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0"/>
            <a:ext cx="49403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矩形 3"/>
          <p:cNvSpPr/>
          <p:nvPr/>
        </p:nvSpPr>
        <p:spPr>
          <a:xfrm>
            <a:off x="4968240" y="479425"/>
            <a:ext cx="6253480" cy="9759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语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数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英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物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化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生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体育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✖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️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学期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4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5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语文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上学期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/4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学分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 lang="en-US" altLang="zh-CN" sz="6000" spc="400">
              <a:solidFill>
                <a:srgbClr val="00467F"/>
              </a:solidFill>
              <a:effectLst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377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378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81" name="矩形 4"/>
          <p:cNvSpPr/>
          <p:nvPr/>
        </p:nvSpPr>
        <p:spPr>
          <a:xfrm>
            <a:off x="459740" y="1057275"/>
            <a:ext cx="854265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*0.4 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*0.6</a:t>
            </a:r>
            <a:endParaRPr/>
          </a:p>
        </p:txBody>
      </p:sp>
      <p:sp>
        <p:nvSpPr>
          <p:cNvPr id="382" name="文本框 7"/>
          <p:cNvSpPr txBox="1"/>
          <p:nvPr/>
        </p:nvSpPr>
        <p:spPr>
          <a:xfrm>
            <a:off x="9306560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1</a:t>
            </a:r>
            <a:endParaRPr/>
          </a:p>
        </p:txBody>
      </p:sp>
      <p:pic>
        <p:nvPicPr>
          <p:cNvPr id="383" name="图片 1" descr="E66FCFFD-B8E3-441E-883F-A032B2496458_1_105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1867535"/>
            <a:ext cx="4866640" cy="3649980"/>
          </a:xfrm>
          <a:prstGeom prst="rect">
            <a:avLst/>
          </a:prstGeom>
        </p:spPr>
      </p:pic>
      <p:pic>
        <p:nvPicPr>
          <p:cNvPr id="384" name="图片 2" descr="0299B0C2-E2D2-4EA5-8F0F-6CE42A7AA2FA_1_105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20" y="1867535"/>
            <a:ext cx="3538220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图片 21" descr="Screenshot 2025-08-13 at 10.16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" y="5949950"/>
            <a:ext cx="9239250" cy="933450"/>
          </a:xfrm>
          <a:prstGeom prst="rect">
            <a:avLst/>
          </a:prstGeom>
        </p:spPr>
      </p:pic>
      <p:pic>
        <p:nvPicPr>
          <p:cNvPr id="387" name="图片 16" descr="Screenshot 2025-08-13 at 10.16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5" y="3156585"/>
            <a:ext cx="9086850" cy="514350"/>
          </a:xfrm>
          <a:prstGeom prst="rect">
            <a:avLst/>
          </a:prstGeom>
        </p:spPr>
      </p:pic>
      <p:sp>
        <p:nvSpPr>
          <p:cNvPr id="388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pic>
        <p:nvPicPr>
          <p:cNvPr id="389" name="图片 15" descr="Screenshot 2025-08-13 at 10.16.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" y="3627755"/>
            <a:ext cx="9239250" cy="1943100"/>
          </a:xfrm>
          <a:prstGeom prst="rect">
            <a:avLst/>
          </a:prstGeom>
        </p:spPr>
      </p:pic>
      <p:pic>
        <p:nvPicPr>
          <p:cNvPr id="390" name="图片 17" descr="Screenshot 2025-08-13 at 10.16.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" y="2734310"/>
            <a:ext cx="9086850" cy="514350"/>
          </a:xfrm>
          <a:prstGeom prst="rect">
            <a:avLst/>
          </a:prstGeom>
        </p:spPr>
      </p:pic>
      <p:pic>
        <p:nvPicPr>
          <p:cNvPr id="391" name="图片 19" descr="Screenshot 2025-08-13 at 10.23.34"/>
          <p:cNvPicPr>
            <a:picLocks noChangeAspect="1"/>
          </p:cNvPicPr>
          <p:nvPr/>
        </p:nvPicPr>
        <p:blipFill>
          <a:blip r:embed="rId6"/>
          <a:srcRect t="16792" b="5000"/>
          <a:stretch>
            <a:fillRect/>
          </a:stretch>
        </p:blipFill>
        <p:spPr>
          <a:xfrm>
            <a:off x="489585" y="1614805"/>
            <a:ext cx="9239250" cy="1191895"/>
          </a:xfrm>
          <a:prstGeom prst="rect">
            <a:avLst/>
          </a:prstGeom>
        </p:spPr>
      </p:pic>
      <p:sp>
        <p:nvSpPr>
          <p:cNvPr id="392" name="文本框 7"/>
          <p:cNvSpPr txBox="1"/>
          <p:nvPr/>
        </p:nvSpPr>
        <p:spPr>
          <a:xfrm>
            <a:off x="9306560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试卷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（23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级</a:t>
            </a:r>
            <a:endParaRPr/>
          </a:p>
        </p:txBody>
      </p:sp>
      <p:pic>
        <p:nvPicPr>
          <p:cNvPr id="393" name="图片 20" descr="Screenshot 2025-08-13 at 10.16.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85" y="5497195"/>
            <a:ext cx="9239250" cy="533400"/>
          </a:xfrm>
          <a:prstGeom prst="rect">
            <a:avLst/>
          </a:prstGeom>
        </p:spPr>
      </p:pic>
      <p:sp>
        <p:nvSpPr>
          <p:cNvPr id="394" name="矩形 4"/>
          <p:cNvSpPr/>
          <p:nvPr/>
        </p:nvSpPr>
        <p:spPr>
          <a:xfrm>
            <a:off x="459740" y="1057275"/>
            <a:ext cx="854265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*0.4 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*0.6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97" name="矩形 4"/>
          <p:cNvSpPr/>
          <p:nvPr/>
        </p:nvSpPr>
        <p:spPr>
          <a:xfrm>
            <a:off x="459740" y="1057275"/>
            <a:ext cx="854265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*0.4 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*0.6</a:t>
            </a:r>
            <a:endParaRPr/>
          </a:p>
        </p:txBody>
      </p:sp>
      <p:sp>
        <p:nvSpPr>
          <p:cNvPr id="398" name="文本框 7"/>
          <p:cNvSpPr txBox="1"/>
          <p:nvPr/>
        </p:nvSpPr>
        <p:spPr>
          <a:xfrm>
            <a:off x="9306560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试卷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（23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级</a:t>
            </a:r>
            <a:endParaRPr/>
          </a:p>
        </p:txBody>
      </p:sp>
      <p:pic>
        <p:nvPicPr>
          <p:cNvPr id="399" name="图片 5" descr="Screenshot 2025-08-13 at 10.16.34"/>
          <p:cNvPicPr>
            <a:picLocks noChangeAspect="1"/>
          </p:cNvPicPr>
          <p:nvPr/>
        </p:nvPicPr>
        <p:blipFill>
          <a:blip r:embed="rId2"/>
          <a:srcRect b="52036"/>
          <a:stretch>
            <a:fillRect/>
          </a:stretch>
        </p:blipFill>
        <p:spPr>
          <a:xfrm>
            <a:off x="311150" y="1829435"/>
            <a:ext cx="8542020" cy="2475230"/>
          </a:xfrm>
          <a:prstGeom prst="rect">
            <a:avLst/>
          </a:prstGeom>
        </p:spPr>
      </p:pic>
      <p:pic>
        <p:nvPicPr>
          <p:cNvPr id="400" name="图片 6" descr="Screenshot 2025-08-13 at 10.16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4304665"/>
            <a:ext cx="9239250" cy="666750"/>
          </a:xfrm>
          <a:prstGeom prst="rect">
            <a:avLst/>
          </a:prstGeom>
        </p:spPr>
      </p:pic>
      <p:pic>
        <p:nvPicPr>
          <p:cNvPr id="401" name="图片 8" descr="Screenshot 2025-08-13 at 10.16.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" y="4840605"/>
            <a:ext cx="9239250" cy="66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04" name="矩形 4"/>
          <p:cNvSpPr/>
          <p:nvPr/>
        </p:nvSpPr>
        <p:spPr>
          <a:xfrm>
            <a:off x="459740" y="1057275"/>
            <a:ext cx="854265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*0.4 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*0.6</a:t>
            </a:r>
            <a:endParaRPr/>
          </a:p>
        </p:txBody>
      </p:sp>
      <p:pic>
        <p:nvPicPr>
          <p:cNvPr id="405" name="图片 1" descr="Screenshot 2025-08-13 at 10.33.24"/>
          <p:cNvPicPr>
            <a:picLocks noChangeAspect="1"/>
          </p:cNvPicPr>
          <p:nvPr/>
        </p:nvPicPr>
        <p:blipFill>
          <a:blip r:embed="rId2"/>
          <a:srcRect l="7104" t="12570"/>
          <a:stretch>
            <a:fillRect/>
          </a:stretch>
        </p:blipFill>
        <p:spPr>
          <a:xfrm>
            <a:off x="457835" y="1948815"/>
            <a:ext cx="5239385" cy="3745230"/>
          </a:xfrm>
          <a:prstGeom prst="rect">
            <a:avLst/>
          </a:prstGeom>
        </p:spPr>
      </p:pic>
      <p:sp>
        <p:nvSpPr>
          <p:cNvPr id="406" name="矩形 10"/>
          <p:cNvSpPr/>
          <p:nvPr/>
        </p:nvSpPr>
        <p:spPr>
          <a:xfrm>
            <a:off x="4247833" y="2954020"/>
            <a:ext cx="7169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</a:t>
            </a:r>
            <a:endParaRPr/>
          </a:p>
        </p:txBody>
      </p:sp>
      <p:sp>
        <p:nvSpPr>
          <p:cNvPr id="407" name="矩形 11"/>
          <p:cNvSpPr/>
          <p:nvPr/>
        </p:nvSpPr>
        <p:spPr>
          <a:xfrm>
            <a:off x="7960678" y="2954020"/>
            <a:ext cx="7169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=</a:t>
            </a:r>
            <a:endParaRPr/>
          </a:p>
        </p:txBody>
      </p:sp>
      <p:pic>
        <p:nvPicPr>
          <p:cNvPr id="408" name="图片 12" descr="284f36ccb27e8312f0334696f00f6249"/>
          <p:cNvPicPr>
            <a:picLocks noChangeAspect="1"/>
          </p:cNvPicPr>
          <p:nvPr/>
        </p:nvPicPr>
        <p:blipFill>
          <a:blip r:embed="rId3"/>
          <a:srcRect t="15417" b="41259"/>
          <a:stretch>
            <a:fillRect/>
          </a:stretch>
        </p:blipFill>
        <p:spPr>
          <a:xfrm>
            <a:off x="8677910" y="2152650"/>
            <a:ext cx="3162935" cy="2971165"/>
          </a:xfrm>
          <a:prstGeom prst="rect">
            <a:avLst/>
          </a:prstGeom>
        </p:spPr>
      </p:pic>
      <p:pic>
        <p:nvPicPr>
          <p:cNvPr id="409" name="图片 9" descr="8932884"/>
          <p:cNvPicPr>
            <a:picLocks noChangeAspect="1"/>
          </p:cNvPicPr>
          <p:nvPr/>
        </p:nvPicPr>
        <p:blipFill>
          <a:blip r:embed="rId4"/>
          <a:srcRect l="16325" r="14059"/>
          <a:stretch>
            <a:fillRect/>
          </a:stretch>
        </p:blipFill>
        <p:spPr>
          <a:xfrm>
            <a:off x="5093335" y="1948815"/>
            <a:ext cx="2867660" cy="4119245"/>
          </a:xfrm>
          <a:prstGeom prst="rect">
            <a:avLst/>
          </a:prstGeom>
        </p:spPr>
      </p:pic>
      <p:sp>
        <p:nvSpPr>
          <p:cNvPr id="410" name="矩形 2"/>
          <p:cNvSpPr/>
          <p:nvPr/>
        </p:nvSpPr>
        <p:spPr>
          <a:xfrm>
            <a:off x="4095115" y="5857875"/>
            <a:ext cx="79375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👍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上课</a:t>
            </a:r>
            <a:endParaRPr/>
          </a:p>
        </p:txBody>
      </p:sp>
      <p:sp>
        <p:nvSpPr>
          <p:cNvPr id="413" name="矩形 4"/>
          <p:cNvSpPr/>
          <p:nvPr/>
        </p:nvSpPr>
        <p:spPr>
          <a:xfrm>
            <a:off x="457835" y="1057275"/>
            <a:ext cx="91363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上学期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：《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中国戏剧与小说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》 by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翟杨莉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&amp;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梁宏安</a:t>
            </a:r>
            <a:endParaRPr/>
          </a:p>
        </p:txBody>
      </p:sp>
      <p:pic>
        <p:nvPicPr>
          <p:cNvPr id="414" name="图片 6" descr="578DEEA8-0D68-42A6-AACB-C74AD6BECE80_1_105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1833245"/>
            <a:ext cx="3371850" cy="4496435"/>
          </a:xfrm>
          <a:prstGeom prst="rect">
            <a:avLst/>
          </a:prstGeom>
        </p:spPr>
      </p:pic>
      <p:pic>
        <p:nvPicPr>
          <p:cNvPr id="415" name="图片 7" descr="2BBED093-F5D0-416E-9FA8-2B03D736B6FE_1_105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80" y="2529840"/>
            <a:ext cx="4358005" cy="3268345"/>
          </a:xfrm>
          <a:prstGeom prst="rect">
            <a:avLst/>
          </a:prstGeom>
        </p:spPr>
      </p:pic>
      <p:pic>
        <p:nvPicPr>
          <p:cNvPr id="416" name="图片 8" descr="7CD97FB5-0DD3-4B4D-93AE-1A498E3F6489_1_105_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1878330"/>
            <a:ext cx="3351530" cy="4469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9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0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1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语文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下学期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/4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学分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 lang="en-US" altLang="zh-CN" sz="6000" spc="400">
              <a:solidFill>
                <a:srgbClr val="00467F"/>
              </a:solidFill>
              <a:effectLst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422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423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26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2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428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29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31" name="矩形 21"/>
          <p:cNvSpPr/>
          <p:nvPr/>
        </p:nvSpPr>
        <p:spPr>
          <a:xfrm>
            <a:off x="4275455" y="2371725"/>
            <a:ext cx="7200900" cy="106734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en-US" altLang="zh-CN" sz="5400" b="1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01 </a:t>
            </a:r>
            <a:r>
              <a:rPr kumimoji="1" lang="zh-CN" altLang="en-US" sz="5400" b="1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专业</a:t>
            </a: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选择</a:t>
            </a:r>
            <a:endParaRPr kumimoji="1" lang="en-US" altLang="zh-CN" sz="36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432" name="文本框 22"/>
          <p:cNvSpPr txBox="1"/>
          <p:nvPr/>
        </p:nvSpPr>
        <p:spPr>
          <a:xfrm>
            <a:off x="6407150" y="4384675"/>
            <a:ext cx="4925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人工智能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2502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宋奕歆</a:t>
            </a:r>
            <a:endParaRPr kumimoji="1" lang="zh-CN" altLang="en-US" sz="240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33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434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35" name="文本框 93"/>
          <p:cNvSpPr txBox="1"/>
          <p:nvPr/>
        </p:nvSpPr>
        <p:spPr>
          <a:xfrm>
            <a:off x="7244685" y="3573411"/>
            <a:ext cx="425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lt"/>
              </a:rPr>
              <a:t>从计算成绩的方法，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lt"/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lt"/>
              </a:rPr>
              <a:t>到专业选择的要求，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lt"/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lt"/>
              </a:rPr>
              <a:t>到值得注意的细节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lt"/>
            </a:endParaRPr>
          </a:p>
        </p:txBody>
      </p:sp>
      <p:cxnSp>
        <p:nvCxnSpPr>
          <p:cNvPr id="436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39" name="矩形 4"/>
          <p:cNvSpPr/>
          <p:nvPr/>
        </p:nvSpPr>
        <p:spPr>
          <a:xfrm>
            <a:off x="459740" y="1057275"/>
            <a:ext cx="854265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*0.7</a:t>
            </a:r>
            <a:endParaRPr/>
          </a:p>
        </p:txBody>
      </p:sp>
      <p:pic>
        <p:nvPicPr>
          <p:cNvPr id="440" name="图片 5" descr="Screenshot 2025-08-13 at 09.50.55"/>
          <p:cNvPicPr>
            <a:picLocks noChangeAspect="1"/>
          </p:cNvPicPr>
          <p:nvPr/>
        </p:nvPicPr>
        <p:blipFill>
          <a:blip r:embed="rId2"/>
          <a:srcRect b="39117"/>
          <a:stretch>
            <a:fillRect/>
          </a:stretch>
        </p:blipFill>
        <p:spPr>
          <a:xfrm>
            <a:off x="459740" y="1865630"/>
            <a:ext cx="8260715" cy="4669790"/>
          </a:xfrm>
          <a:prstGeom prst="rect">
            <a:avLst/>
          </a:prstGeom>
        </p:spPr>
      </p:pic>
      <p:sp>
        <p:nvSpPr>
          <p:cNvPr id="441" name="文本框 7"/>
          <p:cNvSpPr txBox="1"/>
          <p:nvPr/>
        </p:nvSpPr>
        <p:spPr>
          <a:xfrm>
            <a:off x="9306560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44" name="矩形 4"/>
          <p:cNvSpPr/>
          <p:nvPr/>
        </p:nvSpPr>
        <p:spPr>
          <a:xfrm>
            <a:off x="577850" y="1057275"/>
            <a:ext cx="84810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45" name="图片 6" descr="Screenshot 2025-08-13 at 09.57.48"/>
          <p:cNvPicPr>
            <a:picLocks noChangeAspect="1"/>
          </p:cNvPicPr>
          <p:nvPr/>
        </p:nvPicPr>
        <p:blipFill>
          <a:blip r:embed="rId2"/>
          <a:srcRect t="10146" b="15988"/>
          <a:stretch>
            <a:fillRect/>
          </a:stretch>
        </p:blipFill>
        <p:spPr>
          <a:xfrm>
            <a:off x="335280" y="2264410"/>
            <a:ext cx="9050655" cy="3790315"/>
          </a:xfrm>
          <a:prstGeom prst="rect">
            <a:avLst/>
          </a:prstGeom>
        </p:spPr>
      </p:pic>
      <p:sp>
        <p:nvSpPr>
          <p:cNvPr id="446" name="文本框 7"/>
          <p:cNvSpPr txBox="1"/>
          <p:nvPr/>
        </p:nvSpPr>
        <p:spPr>
          <a:xfrm>
            <a:off x="9549130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49" name="矩形 4"/>
          <p:cNvSpPr/>
          <p:nvPr/>
        </p:nvSpPr>
        <p:spPr>
          <a:xfrm>
            <a:off x="577850" y="1057275"/>
            <a:ext cx="84810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50" name="图片 1" descr="Screenshot 2025-08-13 at 09.47.21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457835" y="1687830"/>
            <a:ext cx="8641715" cy="4499610"/>
          </a:xfrm>
          <a:prstGeom prst="rect">
            <a:avLst/>
          </a:prstGeom>
        </p:spPr>
      </p:pic>
      <p:sp>
        <p:nvSpPr>
          <p:cNvPr id="451" name="文本框 5"/>
          <p:cNvSpPr txBox="1"/>
          <p:nvPr/>
        </p:nvSpPr>
        <p:spPr>
          <a:xfrm>
            <a:off x="9404985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试卷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（23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54" name="矩形 4"/>
          <p:cNvSpPr/>
          <p:nvPr/>
        </p:nvSpPr>
        <p:spPr>
          <a:xfrm>
            <a:off x="577850" y="1057275"/>
            <a:ext cx="84810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55" name="图片 2" descr="Screenshot 2025-08-13 at 09.47.21"/>
          <p:cNvPicPr>
            <a:picLocks noChangeAspect="1"/>
          </p:cNvPicPr>
          <p:nvPr/>
        </p:nvPicPr>
        <p:blipFill>
          <a:blip r:embed="rId2"/>
          <a:srcRect t="47426"/>
          <a:stretch>
            <a:fillRect/>
          </a:stretch>
        </p:blipFill>
        <p:spPr>
          <a:xfrm>
            <a:off x="457835" y="1885950"/>
            <a:ext cx="8248650" cy="4516120"/>
          </a:xfrm>
          <a:prstGeom prst="rect">
            <a:avLst/>
          </a:prstGeom>
        </p:spPr>
      </p:pic>
      <p:sp>
        <p:nvSpPr>
          <p:cNvPr id="456" name="文本框 5"/>
          <p:cNvSpPr txBox="1"/>
          <p:nvPr/>
        </p:nvSpPr>
        <p:spPr>
          <a:xfrm>
            <a:off x="9404985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试卷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（23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级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59" name="矩形 4"/>
          <p:cNvSpPr/>
          <p:nvPr/>
        </p:nvSpPr>
        <p:spPr>
          <a:xfrm>
            <a:off x="577850" y="1057275"/>
            <a:ext cx="84810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460" name="文本框 5"/>
          <p:cNvSpPr txBox="1"/>
          <p:nvPr/>
        </p:nvSpPr>
        <p:spPr>
          <a:xfrm>
            <a:off x="9404985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试卷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（21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级</a:t>
            </a:r>
            <a:endParaRPr/>
          </a:p>
        </p:txBody>
      </p:sp>
      <p:pic>
        <p:nvPicPr>
          <p:cNvPr id="461" name="图片 6" descr="Screenshot 2025-08-13 at 10.29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1902460"/>
            <a:ext cx="8633460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64" name="矩形 4"/>
          <p:cNvSpPr/>
          <p:nvPr/>
        </p:nvSpPr>
        <p:spPr>
          <a:xfrm>
            <a:off x="577850" y="1057275"/>
            <a:ext cx="84810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465" name="文本框 5"/>
          <p:cNvSpPr txBox="1"/>
          <p:nvPr/>
        </p:nvSpPr>
        <p:spPr>
          <a:xfrm>
            <a:off x="9404985" y="3429000"/>
            <a:ext cx="2642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试卷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（21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级</a:t>
            </a:r>
            <a:endParaRPr/>
          </a:p>
        </p:txBody>
      </p:sp>
      <p:pic>
        <p:nvPicPr>
          <p:cNvPr id="466" name="图片 1" descr="Screenshot 2025-08-13 at 10.30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1661795"/>
            <a:ext cx="8480425" cy="5136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图片 7" descr="cc11728b4710b912c8fccfac60abeb039245d6888411"/>
          <p:cNvPicPr>
            <a:picLocks noChangeAspect="1"/>
          </p:cNvPicPr>
          <p:nvPr/>
        </p:nvPicPr>
        <p:blipFill>
          <a:blip r:embed="rId2"/>
          <a:srcRect l="18669" t="8887" r="17749" b="9218"/>
          <a:stretch>
            <a:fillRect/>
          </a:stretch>
        </p:blipFill>
        <p:spPr>
          <a:xfrm>
            <a:off x="6647180" y="1751330"/>
            <a:ext cx="3565525" cy="4592320"/>
          </a:xfrm>
          <a:prstGeom prst="rect">
            <a:avLst/>
          </a:prstGeom>
        </p:spPr>
      </p:pic>
      <p:sp>
        <p:nvSpPr>
          <p:cNvPr id="469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zh-CN" altLang="en-US" sz="4000" b="1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70" name="矩形 4"/>
          <p:cNvSpPr/>
          <p:nvPr/>
        </p:nvSpPr>
        <p:spPr>
          <a:xfrm>
            <a:off x="577850" y="1057275"/>
            <a:ext cx="84810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下学期：成绩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71" name="图片 1" descr="ABD82EFC-5F7F-4FBE-87C1-35B69E9C3364_1_105_c"/>
          <p:cNvPicPr>
            <a:picLocks noChangeAspect="1"/>
          </p:cNvPicPr>
          <p:nvPr/>
        </p:nvPicPr>
        <p:blipFill>
          <a:blip r:embed="rId3"/>
          <a:srcRect t="14985" b="14345"/>
          <a:stretch>
            <a:fillRect/>
          </a:stretch>
        </p:blipFill>
        <p:spPr>
          <a:xfrm>
            <a:off x="675005" y="1783715"/>
            <a:ext cx="4639310" cy="4371975"/>
          </a:xfrm>
          <a:prstGeom prst="rect">
            <a:avLst/>
          </a:prstGeom>
        </p:spPr>
      </p:pic>
      <p:sp>
        <p:nvSpPr>
          <p:cNvPr id="472" name="矩形 8"/>
          <p:cNvSpPr/>
          <p:nvPr/>
        </p:nvSpPr>
        <p:spPr>
          <a:xfrm>
            <a:off x="5364163" y="5504815"/>
            <a:ext cx="9988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charset="0"/>
              </a:rPr>
              <a:t></a:t>
            </a:r>
            <a:endParaRPr/>
          </a:p>
        </p:txBody>
      </p:sp>
      <p:sp>
        <p:nvSpPr>
          <p:cNvPr id="473" name="矩形 9"/>
          <p:cNvSpPr/>
          <p:nvPr/>
        </p:nvSpPr>
        <p:spPr>
          <a:xfrm>
            <a:off x="10360978" y="5504815"/>
            <a:ext cx="9988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charset="0"/>
              </a:rPr>
              <a:t>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上课</a:t>
            </a:r>
            <a:endParaRPr/>
          </a:p>
        </p:txBody>
      </p:sp>
      <p:sp>
        <p:nvSpPr>
          <p:cNvPr id="476" name="矩形 4"/>
          <p:cNvSpPr/>
          <p:nvPr/>
        </p:nvSpPr>
        <p:spPr>
          <a:xfrm>
            <a:off x="661353" y="1057275"/>
            <a:ext cx="87293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：《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欧美文学简编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》 by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孙飞鹏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&amp;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孙启洲</a:t>
            </a:r>
            <a:endParaRPr/>
          </a:p>
        </p:txBody>
      </p:sp>
      <p:pic>
        <p:nvPicPr>
          <p:cNvPr id="477" name="图片 1" descr="CE6CCC24-4047-4BC9-97C0-B86BF4A4CFC7_1_105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95" y="1866900"/>
            <a:ext cx="3438525" cy="4585970"/>
          </a:xfrm>
          <a:prstGeom prst="rect">
            <a:avLst/>
          </a:prstGeom>
        </p:spPr>
      </p:pic>
      <p:pic>
        <p:nvPicPr>
          <p:cNvPr id="478" name="图片 2" descr="B1109DD1-97E9-4466-B201-C7C8D120873A_1_105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1868170"/>
            <a:ext cx="3438525" cy="458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数学</a:t>
            </a:r>
            <a:endParaRPr/>
          </a:p>
        </p:txBody>
      </p:sp>
      <p:sp>
        <p:nvSpPr>
          <p:cNvPr id="484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485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上课</a:t>
            </a:r>
            <a:endParaRPr/>
          </a:p>
        </p:txBody>
      </p:sp>
      <p:sp>
        <p:nvSpPr>
          <p:cNvPr id="488" name="矩形 4"/>
          <p:cNvSpPr/>
          <p:nvPr/>
        </p:nvSpPr>
        <p:spPr>
          <a:xfrm>
            <a:off x="648971" y="1471930"/>
            <a:ext cx="74345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上学期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（4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）：0.4*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+0.6*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</a:t>
            </a:r>
            <a:endParaRPr/>
          </a:p>
          <a:p>
            <a:pPr algn="l"/>
            <a:r>
              <a:rPr 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    </a:t>
            </a:r>
            <a:r>
              <a:rPr 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《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陈虎民讲义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》 by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2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陈虎民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</a:t>
            </a:r>
            <a:r>
              <a:rPr lang="zh-CN" altLang="en-US" sz="3200" b="1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王立周</a:t>
            </a:r>
            <a:endParaRPr/>
          </a:p>
        </p:txBody>
      </p:sp>
      <p:sp>
        <p:nvSpPr>
          <p:cNvPr id="489" name="矩形 5"/>
          <p:cNvSpPr/>
          <p:nvPr/>
        </p:nvSpPr>
        <p:spPr>
          <a:xfrm>
            <a:off x="693738" y="3636645"/>
            <a:ext cx="793813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）：0.4*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+0.6*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 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高等数学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/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数学分析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by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2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陈虎民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</a:t>
            </a:r>
            <a:r>
              <a:rPr lang="zh-CN" altLang="en-US" sz="3200" b="1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王立周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2" name="椭圆 3"/>
          <p:cNvSpPr/>
          <p:nvPr/>
        </p:nvSpPr>
        <p:spPr>
          <a:xfrm>
            <a:off x="9295554" y="2583467"/>
            <a:ext cx="2392033" cy="2392033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3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4" name="椭圆 6"/>
          <p:cNvSpPr/>
          <p:nvPr/>
        </p:nvSpPr>
        <p:spPr>
          <a:xfrm>
            <a:off x="9781626" y="2494486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5" name="椭圆 8"/>
          <p:cNvSpPr/>
          <p:nvPr/>
        </p:nvSpPr>
        <p:spPr>
          <a:xfrm>
            <a:off x="11120826" y="2159084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6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7" name="certification_176902"/>
          <p:cNvSpPr>
            <a:spLocks noChangeAspect="1"/>
          </p:cNvSpPr>
          <p:nvPr/>
        </p:nvSpPr>
        <p:spPr bwMode="auto">
          <a:xfrm>
            <a:off x="9856510" y="341525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498" name="椭圆 7"/>
          <p:cNvSpPr/>
          <p:nvPr/>
        </p:nvSpPr>
        <p:spPr>
          <a:xfrm>
            <a:off x="9856510" y="4493844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9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“综合成绩”与“综合排名”</a:t>
            </a:r>
            <a:endParaRPr/>
          </a:p>
        </p:txBody>
      </p:sp>
      <p:sp>
        <p:nvSpPr>
          <p:cNvPr id="500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01" name="椭圆 18"/>
          <p:cNvSpPr/>
          <p:nvPr/>
        </p:nvSpPr>
        <p:spPr>
          <a:xfrm>
            <a:off x="9007794" y="4830597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02" name="组合 20"/>
          <p:cNvGrpSpPr/>
          <p:nvPr/>
        </p:nvGrpSpPr>
        <p:grpSpPr>
          <a:xfrm>
            <a:off x="538480" y="1146444"/>
            <a:ext cx="9197948" cy="1608455"/>
            <a:chOff x="636" y="1850"/>
            <a:chExt cx="11413" cy="2533"/>
          </a:xfrm>
        </p:grpSpPr>
        <p:sp>
          <p:nvSpPr>
            <p:cNvPr id="503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l" defTabSz="1219200" fontAlgn="base"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综合成绩</a:t>
              </a:r>
              <a:r>
                <a:rPr lang="en-US" altLang="zh-CN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=</a:t>
              </a:r>
              <a:r>
                <a:rPr lang="zh-CN" altLang="en-US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预科二学分绩</a:t>
              </a:r>
              <a:r>
                <a:rPr lang="en-US" altLang="zh-CN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*k1+</a:t>
              </a:r>
              <a:r>
                <a:rPr lang="zh-CN" altLang="en-US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开学考平均成绩</a:t>
              </a:r>
              <a:r>
                <a:rPr lang="en-US" altLang="zh-CN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*k2+</a:t>
              </a:r>
              <a:r>
                <a:rPr lang="zh-CN" altLang="en-US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德育分折算成绩</a:t>
              </a:r>
              <a:r>
                <a:rPr lang="en-US" altLang="zh-CN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*k3</a:t>
              </a:r>
              <a:endParaRPr/>
            </a:p>
            <a:p>
              <a:pPr algn="l" defTabSz="1219200" fontAlgn="base">
                <a:spcBef>
                  <a:spcPts val="1335"/>
                </a:spcBef>
                <a:spcAft>
                  <a:spcPct val="1"/>
                </a:spcAft>
              </a:pPr>
              <a:r>
                <a:rPr lang="en-US" altLang="zh-CN" sz="1800" dirty="0">
                  <a:latin typeface="+mn-ea"/>
                  <a:ea typeface="+mn-ea"/>
                  <a:cs typeface="+mn-ea"/>
                  <a:sym typeface="+mn-lt"/>
                </a:rPr>
                <a:t>       </a:t>
              </a:r>
              <a:r>
                <a:rPr lang="zh-CN" altLang="en-US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学分绩</a:t>
              </a:r>
              <a:r>
                <a:rPr lang="en-US" altLang="zh-CN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=Σ </a:t>
              </a:r>
              <a:r>
                <a:rPr lang="zh-CN" altLang="en-US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课程成绩（百分制）</a:t>
              </a:r>
              <a:r>
                <a:rPr lang="en-US" altLang="zh-CN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*</a:t>
              </a:r>
              <a:r>
                <a:rPr lang="zh-CN" altLang="en-US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课程学分</a:t>
              </a:r>
              <a:r>
                <a:rPr lang="en-US" altLang="zh-CN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/</a:t>
              </a:r>
              <a:r>
                <a:rPr lang="zh-CN" altLang="en-US" sz="1800" dirty="0"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总学分</a:t>
              </a: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，即所有课程成绩的加权平均数</a:t>
              </a:r>
              <a:endParaRPr lang="en-US" altLang="zh-CN" sz="1800" dirty="0">
                <a:latin typeface="+mn-ea"/>
                <a:ea typeface="+mn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en-US" altLang="zh-CN" sz="1800" dirty="0">
                  <a:latin typeface="+mn-ea"/>
                  <a:ea typeface="+mn-ea"/>
                  <a:cs typeface="+mn-ea"/>
                  <a:sym typeface="+mn-lt"/>
                </a:rPr>
                <a:t>       k1=0.7</a:t>
              </a: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     </a:t>
              </a:r>
              <a:r>
                <a:rPr lang="en-US" altLang="zh-CN" sz="1800" dirty="0">
                  <a:latin typeface="+mn-ea"/>
                  <a:ea typeface="+mn-ea"/>
                  <a:cs typeface="+mn-ea"/>
                  <a:sym typeface="+mn-lt"/>
                </a:rPr>
                <a:t>k2=0.2     k3=0.1   </a:t>
              </a: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（一般而言）</a:t>
              </a:r>
              <a:endParaRPr lang="en-US" altLang="zh-CN" sz="1800" dirty="0">
                <a:latin typeface="+mn-ea"/>
                <a:ea typeface="+mn-ea"/>
                <a:cs typeface="+mn-ea"/>
                <a:sym typeface="+mn-lt"/>
              </a:endParaRPr>
            </a:p>
            <a:p>
              <a:pPr algn="l" defTabSz="1219200" fontAlgn="base">
                <a:spcBef>
                  <a:spcPts val="1335"/>
                </a:spcBef>
                <a:spcAft>
                  <a:spcPct val="1"/>
                </a:spcAft>
              </a:pPr>
              <a:r>
                <a:rPr lang="en-US" altLang="zh-CN" sz="1400" dirty="0">
                  <a:latin typeface="+mn-ea"/>
                  <a:ea typeface="+mn-ea"/>
                  <a:cs typeface="+mn-ea"/>
                  <a:sym typeface="+mn-lt"/>
                </a:rPr>
                <a:t>      </a:t>
              </a:r>
              <a:endParaRPr/>
            </a:p>
          </p:txBody>
        </p:sp>
        <p:sp>
          <p:nvSpPr>
            <p:cNvPr id="504" name="文本框 15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8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综合成绩</a:t>
              </a:r>
              <a:endParaRPr/>
            </a:p>
          </p:txBody>
        </p:sp>
        <p:sp>
          <p:nvSpPr>
            <p:cNvPr id="505" name="椭圆 19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6" name="组合 33"/>
          <p:cNvGrpSpPr/>
          <p:nvPr/>
        </p:nvGrpSpPr>
        <p:grpSpPr>
          <a:xfrm>
            <a:off x="520625" y="3598448"/>
            <a:ext cx="7247255" cy="1608455"/>
            <a:chOff x="636" y="1850"/>
            <a:chExt cx="11413" cy="2533"/>
          </a:xfrm>
        </p:grpSpPr>
        <p:sp>
          <p:nvSpPr>
            <p:cNvPr id="507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由综合成绩，由高到低排列。</a:t>
              </a:r>
              <a:endParaRPr lang="en-US" altLang="zh-CN" sz="18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综排即少年班</a:t>
              </a:r>
              <a:r>
                <a:rPr lang="zh-CN" altLang="en-US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选择专业的先后顺序</a:t>
              </a: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。</a:t>
              </a:r>
              <a:endParaRPr lang="en-US" altLang="zh-CN" sz="1800" dirty="0">
                <a:latin typeface="+mn-ea"/>
                <a:ea typeface="+mn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注意，此处的专业并非试验班专业，而是</a:t>
              </a:r>
              <a:r>
                <a:rPr lang="zh-CN" altLang="en-US" sz="18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“大类专业</a:t>
              </a:r>
              <a:r>
                <a:rPr lang="zh-CN" altLang="en-US" sz="1800" dirty="0">
                  <a:latin typeface="+mn-ea"/>
                  <a:ea typeface="+mn-ea"/>
                  <a:cs typeface="+mn-ea"/>
                  <a:sym typeface="+mn-lt"/>
                </a:rPr>
                <a:t>”</a:t>
              </a:r>
              <a:endParaRPr lang="en-US" altLang="zh-CN" sz="18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8" name="文本框 35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8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综合排名（综排）</a:t>
              </a:r>
              <a:endParaRPr/>
            </a:p>
          </p:txBody>
        </p:sp>
        <p:sp>
          <p:nvSpPr>
            <p:cNvPr id="509" name="椭圆 3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图片 6" descr="EE571F51-34BA-4448-A602-1561E1A2499E_1_102_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414655"/>
            <a:ext cx="6837045" cy="3880485"/>
          </a:xfrm>
          <a:prstGeom prst="rect">
            <a:avLst/>
          </a:prstGeom>
        </p:spPr>
      </p:pic>
      <p:pic>
        <p:nvPicPr>
          <p:cNvPr id="512" name="图片 5" descr="11703CE4-94D9-44A3-A028-D0B62C6F92CD_1_102_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15" y="414655"/>
            <a:ext cx="6578600" cy="3880485"/>
          </a:xfrm>
          <a:prstGeom prst="rect">
            <a:avLst/>
          </a:prstGeom>
        </p:spPr>
      </p:pic>
      <p:pic>
        <p:nvPicPr>
          <p:cNvPr id="513" name="图片 4" descr="04A4DAB2-E66A-4792-834B-2102644FF2D8_1_102_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2843530"/>
            <a:ext cx="6837045" cy="3880485"/>
          </a:xfrm>
          <a:prstGeom prst="rect">
            <a:avLst/>
          </a:prstGeom>
        </p:spPr>
      </p:pic>
      <p:pic>
        <p:nvPicPr>
          <p:cNvPr id="514" name="图片 7" descr="5B78F6A7-1501-4A81-9A03-54AE84E4D575_1_102_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815" y="2843530"/>
            <a:ext cx="6578600" cy="3880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图片 3" descr="C6FA2A49-8362-436A-9DFE-4EF331A09D35_1_105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" y="1030605"/>
            <a:ext cx="5023485" cy="3767455"/>
          </a:xfrm>
          <a:prstGeom prst="rect">
            <a:avLst/>
          </a:prstGeom>
        </p:spPr>
      </p:pic>
      <p:pic>
        <p:nvPicPr>
          <p:cNvPr id="517" name="图片 4" descr="4503558D-D732-4A27-964E-8DA7F29B89AD_1_105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35" y="676910"/>
            <a:ext cx="3938270" cy="5251450"/>
          </a:xfrm>
          <a:prstGeom prst="rect">
            <a:avLst/>
          </a:prstGeom>
        </p:spPr>
      </p:pic>
      <p:sp>
        <p:nvSpPr>
          <p:cNvPr id="518" name="矩形 5"/>
          <p:cNvSpPr/>
          <p:nvPr/>
        </p:nvSpPr>
        <p:spPr>
          <a:xfrm>
            <a:off x="840423" y="5160010"/>
            <a:ext cx="430339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（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图为讲述集合论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）</a:t>
            </a:r>
            <a:endParaRPr/>
          </a:p>
        </p:txBody>
      </p:sp>
      <p:sp>
        <p:nvSpPr>
          <p:cNvPr id="519" name="矩形 6"/>
          <p:cNvSpPr/>
          <p:nvPr/>
        </p:nvSpPr>
        <p:spPr>
          <a:xfrm>
            <a:off x="6574473" y="6070600"/>
            <a:ext cx="430339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（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图为讲述幂级数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图片 1" descr="3F7639D8-B8FD-4441-87F6-4759EBF04435_1_105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" y="489585"/>
            <a:ext cx="4239260" cy="5652770"/>
          </a:xfrm>
          <a:prstGeom prst="rect">
            <a:avLst/>
          </a:prstGeom>
        </p:spPr>
      </p:pic>
      <p:pic>
        <p:nvPicPr>
          <p:cNvPr id="522" name="图片 2" descr="CFA40C45-3B2C-436B-9D5E-24B1E6777488_1_105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5" y="1292860"/>
            <a:ext cx="5695950" cy="4272280"/>
          </a:xfrm>
          <a:prstGeom prst="rect">
            <a:avLst/>
          </a:prstGeom>
        </p:spPr>
      </p:pic>
      <p:sp>
        <p:nvSpPr>
          <p:cNvPr id="523" name="矩形 5"/>
          <p:cNvSpPr/>
          <p:nvPr/>
        </p:nvSpPr>
        <p:spPr>
          <a:xfrm>
            <a:off x="6047106" y="5888355"/>
            <a:ext cx="384556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（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图为讲述复数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文本框 3"/>
          <p:cNvSpPr txBox="1"/>
          <p:nvPr/>
        </p:nvSpPr>
        <p:spPr>
          <a:xfrm>
            <a:off x="531495" y="1515110"/>
            <a:ext cx="999172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朴素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集合论：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</a:rPr>
              <a:t>包含最基本的术语及其定义，集合的运算方法，运算律，有序对，笛卡尔积，集合之间的关系，集合内的序关系，映射以及函数的相关定义，集合的势，实数公理以及集合的上下（确）界，整数集和实数集的定义方法和性质等， 强调如何用严谨的定义出发去证明集合之间的关系； </a:t>
            </a:r>
            <a:endParaRPr/>
          </a:p>
          <a:p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26" name="文本框 6"/>
          <p:cNvSpPr txBox="1"/>
          <p:nvPr/>
        </p:nvSpPr>
        <p:spPr>
          <a:xfrm>
            <a:off x="431800" y="5099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上学期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（4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）：</a:t>
            </a:r>
            <a:endParaRPr/>
          </a:p>
        </p:txBody>
      </p:sp>
      <p:sp>
        <p:nvSpPr>
          <p:cNvPr id="527" name="文本框 7"/>
          <p:cNvSpPr txBox="1"/>
          <p:nvPr/>
        </p:nvSpPr>
        <p:spPr>
          <a:xfrm>
            <a:off x="531495" y="2591435"/>
            <a:ext cx="10267315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20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不等式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从 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n 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维欧式空间和向量讲起，而后是 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Cauchy 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不等式（不同形式），三 角不等式，均值不等式，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Young 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不等式，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Holder 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不等式，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Minkowski 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不等式，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p- 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范数，加权幂平均数，几何平均数，琴生不等式，排序不等式，切比雪夫不等式， 伯努利不等式等，要求能够掌握不等式两两之间的互相证明，对于取等条件要能分清；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28" name="文本框 8"/>
          <p:cNvSpPr txBox="1"/>
          <p:nvPr/>
        </p:nvSpPr>
        <p:spPr>
          <a:xfrm>
            <a:off x="531495" y="3722370"/>
            <a:ext cx="9991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函数：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奇偶性，周期性，有界性，凹凸性，连续性，基本初等函数，双曲函数，零点存在性定理，函数方程等等，主要考察对于给定的函数能够证明出具有哪些性质，求出具体的最大最小值等；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29" name="文本框 9"/>
          <p:cNvSpPr txBox="1"/>
          <p:nvPr/>
        </p:nvSpPr>
        <p:spPr>
          <a:xfrm>
            <a:off x="531495" y="4606925"/>
            <a:ext cx="10146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三角函数：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三角恒等式，诱导公式，和差角公式，倍角公式，降幂公式，半角公式， 万能公式，积化和差以及和差化积等，要求能用其进行各种计算，证明公式及命题等；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30" name="文本框 10"/>
          <p:cNvSpPr txBox="1"/>
          <p:nvPr/>
        </p:nvSpPr>
        <p:spPr>
          <a:xfrm>
            <a:off x="531495" y="5436870"/>
            <a:ext cx="109962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复数：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基本概念和知识，复数的共轭与模长，幅角，欧拉公式，交比，复平面 上直线和圆的方程，复数域上的变换，分式线性变换等，这一部分主要看重计算能力。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文本框 3"/>
          <p:cNvSpPr txBox="1"/>
          <p:nvPr/>
        </p:nvSpPr>
        <p:spPr>
          <a:xfrm>
            <a:off x="531495" y="4773295"/>
            <a:ext cx="103663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导数：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定义，曲线方程，求导公式，导数的性质，函数的极值；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33" name="文本框 6"/>
          <p:cNvSpPr txBox="1"/>
          <p:nvPr/>
        </p:nvSpPr>
        <p:spPr>
          <a:xfrm>
            <a:off x="431800" y="5099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）：</a:t>
            </a:r>
            <a:endParaRPr/>
          </a:p>
        </p:txBody>
      </p:sp>
      <p:sp>
        <p:nvSpPr>
          <p:cNvPr id="534" name="文本框 7"/>
          <p:cNvSpPr txBox="1"/>
          <p:nvPr/>
        </p:nvSpPr>
        <p:spPr>
          <a:xfrm>
            <a:off x="531495" y="1740535"/>
            <a:ext cx="103663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数列极限：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数列极限定义，敛散性，有界性，子列的定义和性质，数列极限的四则运算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，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夹逼定理， 柯西收敛原理，上极限和下极限；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35" name="文本框 9"/>
          <p:cNvSpPr txBox="1"/>
          <p:nvPr/>
        </p:nvSpPr>
        <p:spPr>
          <a:xfrm>
            <a:off x="531495" y="2747010"/>
            <a:ext cx="10146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级数：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正项级数，交错级数，幂级数，绝对收敛，条件收敛，以及各种各样的 对级数特攻宝具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——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判别法（们），除此之外还有黎曼重排定理，总有一种方 法适合面前这个看起来很难判断敛散性的级数；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36" name="文本框 1"/>
          <p:cNvSpPr txBox="1"/>
          <p:nvPr/>
        </p:nvSpPr>
        <p:spPr>
          <a:xfrm>
            <a:off x="531495" y="3654425"/>
            <a:ext cx="103663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函数极限：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定义，与数列极限之间的关联，海涅归结原理，函数极限的四则运算，柯西收敛原理，单边极限，洛必达法则，无穷大与无穷小</a:t>
            </a:r>
            <a:r>
              <a:rPr lang="en-US" altLang="zh-CN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；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图片 7" descr="Screenshot 2025-08-13 at 11.22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426720"/>
            <a:ext cx="7904480" cy="6003925"/>
          </a:xfrm>
          <a:prstGeom prst="rect">
            <a:avLst/>
          </a:prstGeom>
        </p:spPr>
      </p:pic>
      <p:sp>
        <p:nvSpPr>
          <p:cNvPr id="539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考试</a:t>
            </a:r>
            <a:endParaRPr/>
          </a:p>
        </p:txBody>
      </p:sp>
      <p:sp>
        <p:nvSpPr>
          <p:cNvPr id="540" name="矩形 13"/>
          <p:cNvSpPr/>
          <p:nvPr/>
        </p:nvSpPr>
        <p:spPr>
          <a:xfrm>
            <a:off x="80963" y="1010285"/>
            <a:ext cx="266001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（23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级上学期期末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图片 6" descr="Screenshot 2025-08-13 at 11.22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86715"/>
            <a:ext cx="9467850" cy="2609850"/>
          </a:xfrm>
          <a:prstGeom prst="rect">
            <a:avLst/>
          </a:prstGeom>
        </p:spPr>
      </p:pic>
      <p:sp>
        <p:nvSpPr>
          <p:cNvPr id="543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考试</a:t>
            </a:r>
            <a:endParaRPr/>
          </a:p>
        </p:txBody>
      </p:sp>
      <p:pic>
        <p:nvPicPr>
          <p:cNvPr id="544" name="图片 2" descr="Screenshot 2025-08-13 at 11.22.47"/>
          <p:cNvPicPr>
            <a:picLocks noChangeAspect="1"/>
          </p:cNvPicPr>
          <p:nvPr/>
        </p:nvPicPr>
        <p:blipFill>
          <a:blip r:embed="rId3"/>
          <a:srcRect b="48591"/>
          <a:stretch>
            <a:fillRect/>
          </a:stretch>
        </p:blipFill>
        <p:spPr>
          <a:xfrm>
            <a:off x="1781175" y="2919095"/>
            <a:ext cx="9467850" cy="284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考试</a:t>
            </a:r>
            <a:endParaRPr/>
          </a:p>
        </p:txBody>
      </p:sp>
      <p:pic>
        <p:nvPicPr>
          <p:cNvPr id="547" name="图片 1" descr="Screenshot 2025-08-13 at 11.22.47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1362075" y="1729105"/>
            <a:ext cx="9467850" cy="277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考试</a:t>
            </a:r>
            <a:endParaRPr/>
          </a:p>
        </p:txBody>
      </p:sp>
      <p:pic>
        <p:nvPicPr>
          <p:cNvPr id="550" name="图片 1" descr="Screenshot 2025-08-13 at 11.23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60" y="0"/>
            <a:ext cx="6281420" cy="6858000"/>
          </a:xfrm>
          <a:prstGeom prst="rect">
            <a:avLst/>
          </a:prstGeom>
        </p:spPr>
      </p:pic>
      <p:sp>
        <p:nvSpPr>
          <p:cNvPr id="551" name="矩形 12"/>
          <p:cNvSpPr/>
          <p:nvPr/>
        </p:nvSpPr>
        <p:spPr>
          <a:xfrm>
            <a:off x="80963" y="1010285"/>
            <a:ext cx="266001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（23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级下学期期末</a:t>
            </a:r>
            <a:endParaRPr/>
          </a:p>
        </p:txBody>
      </p:sp>
      <p:sp>
        <p:nvSpPr>
          <p:cNvPr id="552" name="矩形 2"/>
          <p:cNvSpPr/>
          <p:nvPr/>
        </p:nvSpPr>
        <p:spPr>
          <a:xfrm>
            <a:off x="8163878" y="1887220"/>
            <a:ext cx="3743325" cy="28613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不是工科的数学</a:t>
            </a:r>
            <a:endParaRPr/>
          </a:p>
          <a:p>
            <a:pPr indent="0" algn="ctr" fontAlgn="auto">
              <a:lnSpc>
                <a:spcPct val="150000"/>
              </a:lnSpc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不是应试的数学</a:t>
            </a:r>
            <a:endParaRPr/>
          </a:p>
          <a:p>
            <a:pPr indent="0" algn="ctr" fontAlgn="auto">
              <a:lnSpc>
                <a:spcPct val="150000"/>
              </a:lnSpc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是数学的数学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7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英语</a:t>
            </a:r>
            <a:endParaRPr/>
          </a:p>
        </p:txBody>
      </p:sp>
      <p:sp>
        <p:nvSpPr>
          <p:cNvPr id="558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559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2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3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4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5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6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7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568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9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“德育分”是什么？</a:t>
            </a:r>
            <a:endParaRPr/>
          </a:p>
        </p:txBody>
      </p:sp>
      <p:sp>
        <p:nvSpPr>
          <p:cNvPr id="570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1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72" name="组合 1"/>
          <p:cNvGrpSpPr/>
          <p:nvPr/>
        </p:nvGrpSpPr>
        <p:grpSpPr>
          <a:xfrm>
            <a:off x="383307" y="1338898"/>
            <a:ext cx="7247255" cy="2429192"/>
            <a:chOff x="636" y="1850"/>
            <a:chExt cx="11413" cy="2533"/>
          </a:xfrm>
        </p:grpSpPr>
        <p:sp>
          <p:nvSpPr>
            <p:cNvPr id="573" name="文本框 75"/>
            <p:cNvSpPr txBox="1"/>
            <p:nvPr/>
          </p:nvSpPr>
          <p:spPr bwMode="auto">
            <a:xfrm>
              <a:off x="1037" y="2480"/>
              <a:ext cx="11012" cy="1903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indent="457200" eaLnBrk="0" fontAlgn="base" hangingPunct="0">
                <a:spcBef>
                  <a:spcPct val="1"/>
                </a:spcBef>
                <a:spcAft>
                  <a:spcPct val="1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德育成绩上限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=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1+3+5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）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+</a:t>
              </a:r>
              <a:r>
                <a:rPr lang="en-US" altLang="zh-CN" sz="1600" dirty="0">
                  <a:solidFill>
                    <a:schemeClr val="tx1"/>
                  </a:solidFill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1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+5+</a:t>
              </a:r>
              <a:r>
                <a:rPr lang="en-US" altLang="zh-CN" sz="1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0.5</a:t>
              </a: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+0.5  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，对于综合成绩影响比较大</a:t>
              </a:r>
              <a:endPara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     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（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1+3+5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）分别为班主任、辅导员、院级领导的评分，差距极小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       </a:t>
              </a:r>
              <a:r>
                <a:rPr lang="en-US" altLang="zh-CN" sz="1600" dirty="0">
                  <a:solidFill>
                    <a:schemeClr val="tx1"/>
                  </a:solidFill>
                  <a:highlight>
                    <a:srgbClr val="00FFFF"/>
                  </a:highlight>
                  <a:latin typeface="+mn-ea"/>
                  <a:ea typeface="+mn-ea"/>
                  <a:cs typeface="+mn-ea"/>
                  <a:sym typeface="+mn-lt"/>
                </a:rPr>
                <a:t>1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为班级同学互评分数，属于人缘亲和力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的体现，差距不大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lt"/>
                </a:rPr>
                <a:t>       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5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为获奖加分，包括文体竞赛和学科竞赛获奖，是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  <a:cs typeface="+mn-ea"/>
                  <a:sym typeface="+mn-lt"/>
                </a:rPr>
                <a:t>主要差距来源</a:t>
              </a:r>
              <a:endParaRPr lang="en-US" altLang="zh-CN" sz="1600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lt"/>
              </a:endParaRPr>
            </a:p>
            <a:p>
              <a:pPr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>
                  <a:solidFill>
                    <a:srgbClr val="FF0000"/>
                  </a:solidFill>
                  <a:latin typeface="+mn-ea"/>
                  <a:ea typeface="+mn-ea"/>
                  <a:cs typeface="+mn-ea"/>
                  <a:sym typeface="+mn-lt"/>
                </a:rPr>
                <a:t>       </a:t>
              </a:r>
              <a:r>
                <a:rPr lang="en-US" altLang="zh-CN" sz="1600" dirty="0">
                  <a:highlight>
                    <a:srgbClr val="FFFF00"/>
                  </a:highlight>
                  <a:latin typeface="+mn-ea"/>
                  <a:ea typeface="+mn-ea"/>
                  <a:cs typeface="+mn-ea"/>
                  <a:sym typeface="+mn-lt"/>
                </a:rPr>
                <a:t>0.5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为班干部加分，不同职位加分不同，创造微小差距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en-US" altLang="zh-CN" sz="1600" dirty="0">
                  <a:solidFill>
                    <a:srgbClr val="FF0000"/>
                  </a:solidFill>
                  <a:latin typeface="+mn-ea"/>
                  <a:ea typeface="+mn-ea"/>
                  <a:cs typeface="+mn-ea"/>
                  <a:sym typeface="+mn-lt"/>
                </a:rPr>
                <a:t>       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0.5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是集体活动分，需要有</a:t>
              </a:r>
              <a:r>
                <a:rPr lang="en-US" altLang="zh-CN" sz="1600" dirty="0">
                  <a:latin typeface="+mn-ea"/>
                  <a:ea typeface="+mn-ea"/>
                  <a:cs typeface="+mn-ea"/>
                  <a:sym typeface="+mn-lt"/>
                </a:rPr>
                <a:t>15</a:t>
              </a:r>
              <a:r>
                <a:rPr lang="zh-CN" altLang="en-US" sz="1600" dirty="0">
                  <a:latin typeface="+mn-ea"/>
                  <a:ea typeface="+mn-ea"/>
                  <a:cs typeface="+mn-ea"/>
                  <a:sym typeface="+mn-lt"/>
                </a:rPr>
                <a:t>次院级集体活动证明，较容易拿满，差距不大</a:t>
              </a:r>
              <a:endParaRPr lang="en-US" altLang="zh-CN" sz="1600" dirty="0">
                <a:latin typeface="+mn-ea"/>
                <a:ea typeface="+mn-ea"/>
                <a:cs typeface="+mn-ea"/>
                <a:sym typeface="+mn-lt"/>
              </a:endParaRPr>
            </a:p>
            <a:p>
              <a:pPr defTabSz="1219200" fontAlgn="base">
                <a:lnSpc>
                  <a:spcPct val="150000"/>
                </a:lnSpc>
                <a:spcBef>
                  <a:spcPts val="1000"/>
                </a:spcBef>
                <a:spcAft>
                  <a:spcPct val="1"/>
                </a:spcAft>
              </a:pPr>
              <a:r>
                <a:rPr lang="zh-CN" altLang="en-US" sz="2000" dirty="0">
                  <a:solidFill>
                    <a:schemeClr val="accent2"/>
                  </a:solidFill>
                  <a:latin typeface="+mn-ea"/>
                  <a:ea typeface="+mn-ea"/>
                  <a:cs typeface="+mn-ea"/>
                  <a:sym typeface="+mn-lt"/>
                </a:rPr>
                <a:t>取德育分最高的同学，折算为</a:t>
              </a:r>
              <a:r>
                <a:rPr lang="en-US" altLang="zh-CN" sz="2000" dirty="0">
                  <a:solidFill>
                    <a:schemeClr val="accent2"/>
                  </a:solidFill>
                  <a:latin typeface="+mn-ea"/>
                  <a:ea typeface="+mn-ea"/>
                  <a:cs typeface="+mn-ea"/>
                  <a:sym typeface="+mn-lt"/>
                </a:rPr>
                <a:t>100</a:t>
              </a:r>
              <a:r>
                <a:rPr lang="zh-CN" altLang="en-US" sz="2000" dirty="0">
                  <a:solidFill>
                    <a:schemeClr val="accent2"/>
                  </a:solidFill>
                  <a:latin typeface="+mn-ea"/>
                  <a:ea typeface="+mn-ea"/>
                  <a:cs typeface="+mn-ea"/>
                  <a:sym typeface="+mn-lt"/>
                </a:rPr>
                <a:t>，其他同学按照比例折算</a:t>
              </a:r>
              <a:endParaRPr lang="en-US" altLang="zh-CN" sz="2000" dirty="0">
                <a:solidFill>
                  <a:schemeClr val="accent2"/>
                </a:solidFill>
                <a:latin typeface="+mn-ea"/>
                <a:ea typeface="+mn-ea"/>
                <a:cs typeface="+mn-ea"/>
                <a:sym typeface="+mn-lt"/>
              </a:endParaRPr>
            </a:p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1"/>
                </a:spcAft>
              </a:pPr>
              <a:endParaRPr lang="en-US" altLang="zh-CN" sz="14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4" name="文本框 12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400" dirty="0">
                  <a:latin typeface="+mn-ea"/>
                  <a:cs typeface="+mn-ea"/>
                  <a:sym typeface="+mn-lt"/>
                </a:rPr>
                <a:t>德育分及其折算</a:t>
              </a:r>
              <a:endPara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5" name="椭圆 13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矩形 4"/>
          <p:cNvSpPr/>
          <p:nvPr/>
        </p:nvSpPr>
        <p:spPr>
          <a:xfrm>
            <a:off x="648971" y="1471930"/>
            <a:ext cx="95885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上学期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（4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）：</a:t>
            </a:r>
            <a:endParaRPr/>
          </a:p>
          <a:p>
            <a:pPr algn="l"/>
            <a:r>
              <a:rPr 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</a:t>
            </a:r>
            <a:endParaRPr/>
          </a:p>
          <a:p>
            <a:pPr algn="l"/>
            <a:r>
              <a:rPr 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   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阅读与写作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-3（2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 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交流与表达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-3（2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/>
          </a:p>
        </p:txBody>
      </p:sp>
      <p:sp>
        <p:nvSpPr>
          <p:cNvPr id="578" name="矩形 5"/>
          <p:cNvSpPr/>
          <p:nvPr/>
        </p:nvSpPr>
        <p:spPr>
          <a:xfrm>
            <a:off x="693738" y="3636645"/>
            <a:ext cx="95885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下学期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（4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）：</a:t>
            </a:r>
            <a:endParaRPr/>
          </a:p>
          <a:p>
            <a:pPr algn="l"/>
            <a:endParaRPr lang="en-US" altLang="zh-CN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 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 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阅读与写作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-4（2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 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交流与表达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-4（2</a:t>
            </a: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学分</a:t>
            </a:r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3200" b="1"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图片 3" descr="Screenshot 2025-08-13 at 11.42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607695"/>
            <a:ext cx="11579225" cy="564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矩形 1"/>
          <p:cNvSpPr/>
          <p:nvPr/>
        </p:nvSpPr>
        <p:spPr>
          <a:xfrm>
            <a:off x="703898" y="340995"/>
            <a:ext cx="300926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To Be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入机</a:t>
            </a:r>
            <a:endParaRPr/>
          </a:p>
        </p:txBody>
      </p:sp>
      <p:sp>
        <p:nvSpPr>
          <p:cNvPr id="583" name="矩形 2"/>
          <p:cNvSpPr/>
          <p:nvPr/>
        </p:nvSpPr>
        <p:spPr>
          <a:xfrm>
            <a:off x="704215" y="1147445"/>
            <a:ext cx="66725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How to be a good 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入机</a:t>
            </a:r>
            <a:r>
              <a:rPr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？</a:t>
            </a:r>
            <a:endParaRPr/>
          </a:p>
        </p:txBody>
      </p:sp>
      <p:sp>
        <p:nvSpPr>
          <p:cNvPr id="584" name="矩形 4"/>
          <p:cNvSpPr/>
          <p:nvPr/>
        </p:nvSpPr>
        <p:spPr>
          <a:xfrm>
            <a:off x="851535" y="2145665"/>
            <a:ext cx="43129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课堂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Memo - 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入机</a:t>
            </a:r>
            <a:endParaRPr/>
          </a:p>
        </p:txBody>
      </p:sp>
      <p:sp>
        <p:nvSpPr>
          <p:cNvPr id="585" name="矩形 5"/>
          <p:cNvSpPr/>
          <p:nvPr/>
        </p:nvSpPr>
        <p:spPr>
          <a:xfrm>
            <a:off x="851535" y="2790825"/>
            <a:ext cx="50241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CN" altLang="en-US" sz="36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课堂</a:t>
            </a:r>
            <a:r>
              <a:rPr lang="en-US" altLang="zh-CN" sz="36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Listening - </a:t>
            </a:r>
            <a:r>
              <a:rPr lang="zh-CN" altLang="en-US" sz="3600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入机</a:t>
            </a:r>
            <a:endParaRPr/>
          </a:p>
        </p:txBody>
      </p:sp>
      <p:sp>
        <p:nvSpPr>
          <p:cNvPr id="586" name="矩形 6"/>
          <p:cNvSpPr/>
          <p:nvPr/>
        </p:nvSpPr>
        <p:spPr>
          <a:xfrm>
            <a:off x="851535" y="3505200"/>
            <a:ext cx="50241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CN" altLang="en-US" sz="3600" b="1"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课后</a:t>
            </a:r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Listening - </a:t>
            </a:r>
            <a:r>
              <a:rPr lang="zh-CN" altLang="en-US" sz="3600" b="1"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入机</a:t>
            </a:r>
            <a:endParaRPr/>
          </a:p>
        </p:txBody>
      </p:sp>
      <p:sp>
        <p:nvSpPr>
          <p:cNvPr id="587" name="矩形 7"/>
          <p:cNvSpPr/>
          <p:nvPr/>
        </p:nvSpPr>
        <p:spPr>
          <a:xfrm>
            <a:off x="838835" y="4976495"/>
            <a:ext cx="45161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CN" altLang="en-US" sz="36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课堂</a:t>
            </a:r>
            <a:r>
              <a:rPr lang="en-US" altLang="zh-CN" sz="36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Debate - </a:t>
            </a:r>
            <a:r>
              <a:rPr lang="zh-CN" altLang="en-US" sz="36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入机</a:t>
            </a:r>
            <a:endParaRPr/>
          </a:p>
        </p:txBody>
      </p:sp>
      <p:sp>
        <p:nvSpPr>
          <p:cNvPr id="588" name="矩形 8"/>
          <p:cNvSpPr/>
          <p:nvPr/>
        </p:nvSpPr>
        <p:spPr>
          <a:xfrm>
            <a:off x="851535" y="4224655"/>
            <a:ext cx="57607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CN" altLang="en-US" sz="3600" b="1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课堂</a:t>
            </a:r>
            <a:r>
              <a:rPr lang="en-US" altLang="zh-CN" sz="3600" b="1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Presentation - </a:t>
            </a:r>
            <a:r>
              <a:rPr lang="zh-CN" altLang="en-US" sz="3600" b="1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入机</a:t>
            </a:r>
            <a:endParaRPr/>
          </a:p>
        </p:txBody>
      </p:sp>
      <p:sp>
        <p:nvSpPr>
          <p:cNvPr id="589" name="矩形 9"/>
          <p:cNvSpPr/>
          <p:nvPr/>
        </p:nvSpPr>
        <p:spPr>
          <a:xfrm>
            <a:off x="838835" y="5728335"/>
            <a:ext cx="426085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altLang="zh-CN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Final Quiz - 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人机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2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3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4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物理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上学期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/4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学分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 lang="zh-CN" altLang="en-US" sz="6000" spc="400">
              <a:solidFill>
                <a:srgbClr val="00467F"/>
              </a:solidFill>
              <a:effectLst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595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596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上课</a:t>
            </a:r>
            <a:endParaRPr/>
          </a:p>
        </p:txBody>
      </p:sp>
      <p:sp>
        <p:nvSpPr>
          <p:cNvPr id="599" name="文本框 2"/>
          <p:cNvSpPr txBox="1"/>
          <p:nvPr/>
        </p:nvSpPr>
        <p:spPr>
          <a:xfrm>
            <a:off x="531495" y="1515110"/>
            <a:ext cx="999172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几何光学：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单球面折射、反射、成 像放大率；共轴球面系统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00" name="文本框 7"/>
          <p:cNvSpPr txBox="1"/>
          <p:nvPr/>
        </p:nvSpPr>
        <p:spPr>
          <a:xfrm>
            <a:off x="531495" y="1957070"/>
            <a:ext cx="10267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波动光学：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杨氏干涉、薄膜干涉、衍射与衍射光栅、光的偏振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01" name="文本框 8"/>
          <p:cNvSpPr txBox="1"/>
          <p:nvPr/>
        </p:nvSpPr>
        <p:spPr>
          <a:xfrm>
            <a:off x="531495" y="3240405"/>
            <a:ext cx="99917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热力学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：准静态过程、理想气体状态方程、热力学第一定律及其应用（等温过程、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等体过程、等压过程、绝热过程）、循环过程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02" name="文本框 9"/>
          <p:cNvSpPr txBox="1"/>
          <p:nvPr/>
        </p:nvSpPr>
        <p:spPr>
          <a:xfrm>
            <a:off x="531495" y="3923665"/>
            <a:ext cx="101466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气体分子动理论：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理想气体压强、分子平均平动动能、分子平均动能、理想气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体内能；麦克斯韦速率分布定律 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03" name="文本框 10"/>
          <p:cNvSpPr txBox="1"/>
          <p:nvPr/>
        </p:nvSpPr>
        <p:spPr>
          <a:xfrm>
            <a:off x="531495" y="5212080"/>
            <a:ext cx="109962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• </a:t>
            </a:r>
            <a:r>
              <a:rPr lang="zh-CN" altLang="en-US" sz="1600" b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电磁学：</a:t>
            </a:r>
            <a:r>
              <a:rPr lang="zh-CN" altLang="en-US" sz="1600">
                <a:solidFill>
                  <a:srgbClr val="000000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稳恒磁场、电磁感</a:t>
            </a:r>
            <a:endParaRPr lang="zh-CN" altLang="en-US" sz="1600">
              <a:solidFill>
                <a:srgbClr val="000000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04" name="矩形 6"/>
          <p:cNvSpPr/>
          <p:nvPr/>
        </p:nvSpPr>
        <p:spPr>
          <a:xfrm>
            <a:off x="6887845" y="1649095"/>
            <a:ext cx="175895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by 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张垠</a:t>
            </a:r>
            <a:endParaRPr/>
          </a:p>
        </p:txBody>
      </p:sp>
      <p:sp>
        <p:nvSpPr>
          <p:cNvPr id="605" name="矩形 11"/>
          <p:cNvSpPr/>
          <p:nvPr/>
        </p:nvSpPr>
        <p:spPr>
          <a:xfrm>
            <a:off x="8412163" y="3429000"/>
            <a:ext cx="221678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by 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方敏侠</a:t>
            </a:r>
            <a:endParaRPr/>
          </a:p>
        </p:txBody>
      </p:sp>
      <p:sp>
        <p:nvSpPr>
          <p:cNvPr id="606" name="矩形 12"/>
          <p:cNvSpPr/>
          <p:nvPr/>
        </p:nvSpPr>
        <p:spPr>
          <a:xfrm>
            <a:off x="3866515" y="5058410"/>
            <a:ext cx="175895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by 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张垠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02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考试</a:t>
            </a:r>
            <a:endParaRPr/>
          </a:p>
        </p:txBody>
      </p:sp>
      <p:sp>
        <p:nvSpPr>
          <p:cNvPr id="609" name="矩形 1"/>
          <p:cNvSpPr/>
          <p:nvPr/>
        </p:nvSpPr>
        <p:spPr>
          <a:xfrm>
            <a:off x="1554480" y="1776095"/>
            <a:ext cx="908304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作业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+ PPT = </a:t>
            </a:r>
            <a:r>
              <a:rPr lang="en-US" altLang="zh-CN" sz="66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Excellent</a:t>
            </a:r>
            <a:endParaRPr/>
          </a:p>
        </p:txBody>
      </p:sp>
      <p:sp>
        <p:nvSpPr>
          <p:cNvPr id="610" name="矩形 2"/>
          <p:cNvSpPr/>
          <p:nvPr/>
        </p:nvSpPr>
        <p:spPr>
          <a:xfrm>
            <a:off x="4215765" y="3009900"/>
            <a:ext cx="495554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PPT = </a:t>
            </a:r>
            <a:r>
              <a:rPr lang="en-US" altLang="zh-CN" sz="66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Good</a:t>
            </a:r>
            <a:endParaRPr/>
          </a:p>
        </p:txBody>
      </p:sp>
      <p:sp>
        <p:nvSpPr>
          <p:cNvPr id="611" name="矩形 4"/>
          <p:cNvSpPr/>
          <p:nvPr/>
        </p:nvSpPr>
        <p:spPr>
          <a:xfrm>
            <a:off x="4215765" y="4429760"/>
            <a:ext cx="454025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作业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= </a:t>
            </a:r>
            <a:r>
              <a:rPr lang="en-US" altLang="zh-CN" sz="66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Fine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4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5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生物</a:t>
            </a:r>
            <a:endParaRPr/>
          </a:p>
        </p:txBody>
      </p:sp>
      <p:sp>
        <p:nvSpPr>
          <p:cNvPr id="617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618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图片 3" descr="Screenshot 2025-08-13 at 12.16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144145"/>
            <a:ext cx="6188075" cy="3838575"/>
          </a:xfrm>
          <a:prstGeom prst="rect">
            <a:avLst/>
          </a:prstGeom>
        </p:spPr>
      </p:pic>
      <p:pic>
        <p:nvPicPr>
          <p:cNvPr id="621" name="图片 4" descr="Screenshot 2025-08-13 at 12.16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85" y="2663825"/>
            <a:ext cx="6188075" cy="3838575"/>
          </a:xfrm>
          <a:prstGeom prst="rect">
            <a:avLst/>
          </a:prstGeom>
        </p:spPr>
      </p:pic>
      <p:sp>
        <p:nvSpPr>
          <p:cNvPr id="622" name="矩形 5"/>
          <p:cNvSpPr/>
          <p:nvPr/>
        </p:nvSpPr>
        <p:spPr>
          <a:xfrm>
            <a:off x="3942398" y="542290"/>
            <a:ext cx="170878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上学期</a:t>
            </a:r>
            <a:endParaRPr/>
          </a:p>
        </p:txBody>
      </p:sp>
      <p:sp>
        <p:nvSpPr>
          <p:cNvPr id="623" name="矩形 6"/>
          <p:cNvSpPr/>
          <p:nvPr/>
        </p:nvSpPr>
        <p:spPr>
          <a:xfrm>
            <a:off x="8866823" y="2934335"/>
            <a:ext cx="170878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下学期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01 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上课</a:t>
            </a:r>
            <a:endParaRPr/>
          </a:p>
        </p:txBody>
      </p:sp>
      <p:sp>
        <p:nvSpPr>
          <p:cNvPr id="626" name="矩形 1"/>
          <p:cNvSpPr/>
          <p:nvPr/>
        </p:nvSpPr>
        <p:spPr>
          <a:xfrm>
            <a:off x="2651760" y="2082165"/>
            <a:ext cx="890714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整理</a:t>
            </a: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PPT：</a:t>
            </a:r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过滤浓缩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 </a:t>
            </a:r>
            <a:endParaRPr/>
          </a:p>
        </p:txBody>
      </p:sp>
      <p:sp>
        <p:nvSpPr>
          <p:cNvPr id="627" name="文本框 2"/>
          <p:cNvSpPr txBox="1"/>
          <p:nvPr/>
        </p:nvSpPr>
        <p:spPr>
          <a:xfrm>
            <a:off x="7251700" y="3294380"/>
            <a:ext cx="42119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如果你选择听课</a:t>
            </a:r>
            <a:r>
              <a:rPr lang="en-US" altLang="zh-CN" sz="28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矩形 3"/>
          <p:cNvSpPr/>
          <p:nvPr/>
        </p:nvSpPr>
        <p:spPr>
          <a:xfrm>
            <a:off x="457835" y="303530"/>
            <a:ext cx="19062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考试</a:t>
            </a:r>
            <a:endParaRPr/>
          </a:p>
        </p:txBody>
      </p:sp>
      <p:sp>
        <p:nvSpPr>
          <p:cNvPr id="630" name="矩形 2"/>
          <p:cNvSpPr/>
          <p:nvPr/>
        </p:nvSpPr>
        <p:spPr>
          <a:xfrm>
            <a:off x="2463165" y="2052320"/>
            <a:ext cx="9220200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整理</a:t>
            </a: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PPT</a:t>
            </a:r>
            <a:r>
              <a:rPr lang="en-US" altLang="zh-CN" sz="54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zh-CN" altLang="en-US" sz="54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过滤浓缩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+ </a:t>
            </a:r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背诵整理过的</a:t>
            </a: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PPT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374" y="803102"/>
            <a:ext cx="7253439" cy="5924082"/>
          </a:xfrm>
          <a:prstGeom prst="rect">
            <a:avLst/>
          </a:prstGeom>
        </p:spPr>
      </p:pic>
      <p:pic>
        <p:nvPicPr>
          <p:cNvPr id="63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71" y="302576"/>
            <a:ext cx="6024867" cy="3455791"/>
          </a:xfrm>
          <a:prstGeom prst="rect">
            <a:avLst/>
          </a:prstGeom>
        </p:spPr>
      </p:pic>
      <p:pic>
        <p:nvPicPr>
          <p:cNvPr id="634" name="图片 8"/>
          <p:cNvPicPr>
            <a:picLocks noChangeAspect="1"/>
          </p:cNvPicPr>
          <p:nvPr/>
        </p:nvPicPr>
        <p:blipFill>
          <a:blip r:embed="rId4"/>
          <a:srcRect b="44098"/>
          <a:stretch/>
        </p:blipFill>
        <p:spPr>
          <a:xfrm>
            <a:off x="6519115" y="3765143"/>
            <a:ext cx="3962953" cy="2854397"/>
          </a:xfrm>
          <a:prstGeom prst="rect">
            <a:avLst/>
          </a:prstGeom>
        </p:spPr>
      </p:pic>
      <p:pic>
        <p:nvPicPr>
          <p:cNvPr id="635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671" y="4019118"/>
            <a:ext cx="3362794" cy="2143424"/>
          </a:xfrm>
          <a:prstGeom prst="rect">
            <a:avLst/>
          </a:prstGeom>
        </p:spPr>
      </p:pic>
      <p:sp>
        <p:nvSpPr>
          <p:cNvPr id="636" name="文本框 11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大类专业</a:t>
            </a:r>
            <a:endParaRPr/>
          </a:p>
        </p:txBody>
      </p:sp>
      <p:sp>
        <p:nvSpPr>
          <p:cNvPr id="637" name="矩形 12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0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1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2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计算之美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上学期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/>
          </a:p>
        </p:txBody>
      </p:sp>
      <p:sp>
        <p:nvSpPr>
          <p:cNvPr id="643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2308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张兆强</a:t>
            </a:r>
            <a:endParaRPr/>
          </a:p>
        </p:txBody>
      </p:sp>
      <p:sp>
        <p:nvSpPr>
          <p:cNvPr id="644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7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8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化学（物质结构与性质）</a:t>
            </a:r>
            <a:endParaRPr/>
          </a:p>
        </p:txBody>
      </p:sp>
      <p:sp>
        <p:nvSpPr>
          <p:cNvPr id="650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干佳禾</a:t>
            </a:r>
            <a:endParaRPr/>
          </a:p>
        </p:txBody>
      </p:sp>
      <p:sp>
        <p:nvSpPr>
          <p:cNvPr id="651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654" name="文本框 1"/>
          <p:cNvSpPr txBox="1"/>
          <p:nvPr/>
        </p:nvSpPr>
        <p:spPr>
          <a:xfrm>
            <a:off x="6223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*0.3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（期中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考勤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作业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实验）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+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*0.7</a:t>
            </a:r>
            <a:endParaRPr/>
          </a:p>
        </p:txBody>
      </p:sp>
      <p:sp>
        <p:nvSpPr>
          <p:cNvPr id="655" name="文本框 6"/>
          <p:cNvSpPr txBox="1"/>
          <p:nvPr/>
        </p:nvSpPr>
        <p:spPr>
          <a:xfrm>
            <a:off x="458470" y="2845435"/>
            <a:ext cx="69532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考试题型：判断题，选择题，解答题</a:t>
            </a:r>
            <a:endParaRPr/>
          </a:p>
        </p:txBody>
      </p:sp>
      <p:sp>
        <p:nvSpPr>
          <p:cNvPr id="656" name="文本框 9"/>
          <p:cNvSpPr txBox="1"/>
          <p:nvPr/>
        </p:nvSpPr>
        <p:spPr>
          <a:xfrm>
            <a:off x="458470" y="445452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期中考试内容：第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章，第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矩形 3"/>
          <p:cNvSpPr/>
          <p:nvPr/>
        </p:nvSpPr>
        <p:spPr>
          <a:xfrm>
            <a:off x="459105" y="303530"/>
            <a:ext cx="2807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endParaRPr/>
          </a:p>
        </p:txBody>
      </p:sp>
      <p:sp>
        <p:nvSpPr>
          <p:cNvPr id="659" name="文本框 1"/>
          <p:cNvSpPr txBox="1"/>
          <p:nvPr/>
        </p:nvSpPr>
        <p:spPr>
          <a:xfrm>
            <a:off x="459105" y="1121410"/>
            <a:ext cx="1123950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书本与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PPT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对照学习，掌握例题，明晰各概念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作业认真对待，可适度参考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AI/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作业帮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化学实验认真对待，认真撰写实验报告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认真听课，特别是复习课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5.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不可掉以轻心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2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3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4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有机化学</a:t>
            </a:r>
            <a:endParaRPr/>
          </a:p>
        </p:txBody>
      </p:sp>
      <p:sp>
        <p:nvSpPr>
          <p:cNvPr id="665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</a:rPr>
              <a:t>干佳禾</a:t>
            </a:r>
            <a:endParaRPr/>
          </a:p>
        </p:txBody>
      </p:sp>
      <p:sp>
        <p:nvSpPr>
          <p:cNvPr id="666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669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期末考试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*0.7+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作业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*0.1+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实验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*0.2</a:t>
            </a:r>
            <a:endParaRPr/>
          </a:p>
        </p:txBody>
      </p:sp>
      <p:sp>
        <p:nvSpPr>
          <p:cNvPr id="670" name="文本框 6"/>
          <p:cNvSpPr txBox="1"/>
          <p:nvPr/>
        </p:nvSpPr>
        <p:spPr>
          <a:xfrm>
            <a:off x="458470" y="2845435"/>
            <a:ext cx="103790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考试题型：填空，选择，反应式，合成路径，简答机理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矩形 3"/>
          <p:cNvSpPr/>
          <p:nvPr/>
        </p:nvSpPr>
        <p:spPr>
          <a:xfrm>
            <a:off x="459105" y="303530"/>
            <a:ext cx="2807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endParaRPr/>
          </a:p>
        </p:txBody>
      </p:sp>
      <p:sp>
        <p:nvSpPr>
          <p:cNvPr id="673" name="文本框 1"/>
          <p:cNvSpPr txBox="1"/>
          <p:nvPr/>
        </p:nvSpPr>
        <p:spPr>
          <a:xfrm>
            <a:off x="459105" y="1121410"/>
            <a:ext cx="1123950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适当做部分书本习题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借鉴另一班同学笔记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化学实验认真对待，认真撰写实验报告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认真听课，特别是复习课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5.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认真对待作业，可借鉴答案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6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7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8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体育</a:t>
            </a:r>
            <a:endParaRPr/>
          </a:p>
        </p:txBody>
      </p:sp>
      <p:sp>
        <p:nvSpPr>
          <p:cNvPr id="679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干佳禾</a:t>
            </a:r>
            <a:endParaRPr lang="zh-CN" altLang="en-US" sz="2400">
              <a:solidFill>
                <a:srgbClr val="00467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680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683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体测成绩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*0.3+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理论成绩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*0.1+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期末测试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*0.6</a:t>
            </a:r>
            <a:endParaRPr/>
          </a:p>
        </p:txBody>
      </p:sp>
      <p:sp>
        <p:nvSpPr>
          <p:cNvPr id="684" name="文本框 2"/>
          <p:cNvSpPr txBox="1"/>
          <p:nvPr/>
        </p:nvSpPr>
        <p:spPr>
          <a:xfrm>
            <a:off x="585470" y="362839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期末考试：简答题，名词解释题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7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8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历史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上学期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/>
          </a:p>
        </p:txBody>
      </p:sp>
      <p:sp>
        <p:nvSpPr>
          <p:cNvPr id="690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干佳禾</a:t>
            </a:r>
            <a:endParaRPr lang="zh-CN" altLang="en-US" sz="2400">
              <a:solidFill>
                <a:srgbClr val="00467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691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10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文本框 1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试验班专业：</a:t>
            </a:r>
            <a:r>
              <a:rPr lang="zh-CN" altLang="en-US" sz="2400" spc="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“分类培养，因材施教，优中拔尖”</a:t>
            </a:r>
            <a:endParaRPr/>
          </a:p>
        </p:txBody>
      </p:sp>
      <p:sp>
        <p:nvSpPr>
          <p:cNvPr id="694" name="矩形 2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69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052"/>
            <a:ext cx="8226127" cy="5321672"/>
          </a:xfrm>
          <a:prstGeom prst="rect">
            <a:avLst/>
          </a:prstGeom>
        </p:spPr>
      </p:pic>
      <p:sp>
        <p:nvSpPr>
          <p:cNvPr id="696" name="文本框 7"/>
          <p:cNvSpPr txBox="1"/>
          <p:nvPr/>
        </p:nvSpPr>
        <p:spPr>
          <a:xfrm>
            <a:off x="7675504" y="1737946"/>
            <a:ext cx="4411319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#</a:t>
            </a:r>
            <a:r>
              <a:rPr lang="zh-CN" altLang="en-US" i="1" dirty="0"/>
              <a:t>所有试验班都要经历</a:t>
            </a:r>
            <a:r>
              <a:rPr lang="en-US" altLang="zh-CN" i="1" dirty="0"/>
              <a:t>【</a:t>
            </a:r>
            <a:r>
              <a:rPr lang="zh-CN" altLang="en-US" i="1" dirty="0"/>
              <a:t>面试</a:t>
            </a:r>
            <a:r>
              <a:rPr lang="en-US" altLang="zh-CN" i="1" dirty="0"/>
              <a:t>】</a:t>
            </a:r>
            <a:r>
              <a:rPr lang="zh-CN" altLang="en-US" i="1" dirty="0"/>
              <a:t>，但差距不会太大</a:t>
            </a:r>
            <a:endParaRPr lang="en-US" altLang="zh-C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/>
              <a:t>#</a:t>
            </a:r>
            <a:r>
              <a:rPr lang="zh-CN" altLang="en-US" i="1" dirty="0"/>
              <a:t>试验班选拔不完全看综排，而是更偏重其中</a:t>
            </a:r>
            <a:r>
              <a:rPr lang="en-US" altLang="zh-CN" i="1" dirty="0"/>
              <a:t>【</a:t>
            </a:r>
            <a:r>
              <a:rPr lang="zh-CN" altLang="en-US" i="1" dirty="0"/>
              <a:t>部分科目</a:t>
            </a:r>
            <a:r>
              <a:rPr lang="en-US" altLang="zh-CN" i="1" dirty="0"/>
              <a:t>】</a:t>
            </a:r>
            <a:r>
              <a:rPr lang="zh-CN" altLang="en-US" i="1" dirty="0"/>
              <a:t>和</a:t>
            </a:r>
            <a:r>
              <a:rPr lang="en-US" altLang="zh-CN" i="1" dirty="0"/>
              <a:t>【</a:t>
            </a:r>
            <a:r>
              <a:rPr lang="zh-CN" altLang="en-US" i="1" dirty="0"/>
              <a:t>加试</a:t>
            </a:r>
            <a:r>
              <a:rPr lang="en-US" altLang="zh-CN" i="1" dirty="0"/>
              <a:t>】</a:t>
            </a:r>
            <a:endParaRPr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/>
              <a:t>#</a:t>
            </a:r>
            <a:r>
              <a:rPr lang="zh-CN" altLang="en-US" i="1" dirty="0"/>
              <a:t>落选试验班的同学，会去往自己挑选的</a:t>
            </a:r>
            <a:r>
              <a:rPr lang="en-US" altLang="zh-CN" i="1" dirty="0"/>
              <a:t>【</a:t>
            </a:r>
            <a:r>
              <a:rPr lang="zh-CN" altLang="en-US" i="1" dirty="0"/>
              <a:t>大类专业</a:t>
            </a:r>
            <a:r>
              <a:rPr lang="en-US" altLang="zh-CN" i="1" dirty="0"/>
              <a:t>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699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期中论文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*0.2+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考勤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*0.1+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课堂表现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*0.1+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期末考试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pic>
        <p:nvPicPr>
          <p:cNvPr id="70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138045"/>
            <a:ext cx="6995795" cy="4108450"/>
          </a:xfrm>
          <a:prstGeom prst="rect">
            <a:avLst/>
          </a:prstGeom>
        </p:spPr>
      </p:pic>
      <p:sp>
        <p:nvSpPr>
          <p:cNvPr id="703" name="文本框 5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期中论文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矩形 3"/>
          <p:cNvSpPr/>
          <p:nvPr/>
        </p:nvSpPr>
        <p:spPr>
          <a:xfrm>
            <a:off x="459105" y="318770"/>
            <a:ext cx="4839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（期末）</a:t>
            </a:r>
            <a:endParaRPr/>
          </a:p>
        </p:txBody>
      </p:sp>
      <p:sp>
        <p:nvSpPr>
          <p:cNvPr id="706" name="文本框 1"/>
          <p:cNvSpPr txBox="1"/>
          <p:nvPr/>
        </p:nvSpPr>
        <p:spPr>
          <a:xfrm>
            <a:off x="459105" y="1121410"/>
            <a:ext cx="1123950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背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背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背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扯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9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0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1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音乐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下学期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/>
          </a:p>
        </p:txBody>
      </p:sp>
      <p:sp>
        <p:nvSpPr>
          <p:cNvPr id="712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干佳禾</a:t>
            </a:r>
            <a:endParaRPr lang="zh-CN" altLang="en-US" sz="2400">
              <a:solidFill>
                <a:srgbClr val="00467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13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11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716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*0.2+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*0.8</a:t>
            </a:r>
            <a:endParaRPr/>
          </a:p>
        </p:txBody>
      </p:sp>
      <p:sp>
        <p:nvSpPr>
          <p:cNvPr id="717" name="文本框 2"/>
          <p:cNvSpPr txBox="1"/>
          <p:nvPr/>
        </p:nvSpPr>
        <p:spPr>
          <a:xfrm>
            <a:off x="458470" y="2676525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课堂考勤，小组展示</a:t>
            </a:r>
            <a:endParaRPr/>
          </a:p>
        </p:txBody>
      </p:sp>
      <p:sp>
        <p:nvSpPr>
          <p:cNvPr id="718" name="文本框 4"/>
          <p:cNvSpPr txBox="1"/>
          <p:nvPr/>
        </p:nvSpPr>
        <p:spPr>
          <a:xfrm>
            <a:off x="458470" y="423164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期末题型：选择题，填空题，画图题，简答题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矩形 3"/>
          <p:cNvSpPr/>
          <p:nvPr/>
        </p:nvSpPr>
        <p:spPr>
          <a:xfrm>
            <a:off x="459105" y="303530"/>
            <a:ext cx="2807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endParaRPr/>
          </a:p>
        </p:txBody>
      </p:sp>
      <p:sp>
        <p:nvSpPr>
          <p:cNvPr id="721" name="文本框 1"/>
          <p:cNvSpPr txBox="1"/>
          <p:nvPr/>
        </p:nvSpPr>
        <p:spPr>
          <a:xfrm>
            <a:off x="459105" y="1121410"/>
            <a:ext cx="112395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理清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PPT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中各部分概念（乐理）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4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5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6" name="文本框 3"/>
          <p:cNvSpPr txBox="1"/>
          <p:nvPr/>
        </p:nvSpPr>
        <p:spPr>
          <a:xfrm>
            <a:off x="-103060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现代物理基础</a:t>
            </a:r>
            <a:endParaRPr/>
          </a:p>
        </p:txBody>
      </p:sp>
      <p:sp>
        <p:nvSpPr>
          <p:cNvPr id="727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干佳禾</a:t>
            </a:r>
            <a:endParaRPr lang="zh-CN" altLang="en-US" sz="2400">
              <a:solidFill>
                <a:srgbClr val="00467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28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12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731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*0.6+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期末考试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*0.4</a:t>
            </a:r>
            <a:endParaRPr/>
          </a:p>
        </p:txBody>
      </p:sp>
      <p:sp>
        <p:nvSpPr>
          <p:cNvPr id="732" name="文本框 2"/>
          <p:cNvSpPr txBox="1"/>
          <p:nvPr/>
        </p:nvSpPr>
        <p:spPr>
          <a:xfrm>
            <a:off x="458470" y="2676525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平时成绩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五篇论文</a:t>
            </a:r>
            <a:endParaRPr/>
          </a:p>
        </p:txBody>
      </p:sp>
      <p:sp>
        <p:nvSpPr>
          <p:cNvPr id="733" name="文本框 4"/>
          <p:cNvSpPr txBox="1"/>
          <p:nvPr/>
        </p:nvSpPr>
        <p:spPr>
          <a:xfrm>
            <a:off x="458470" y="423164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期末题型：选择题，名词解释题，计算题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矩形 3"/>
          <p:cNvSpPr/>
          <p:nvPr/>
        </p:nvSpPr>
        <p:spPr>
          <a:xfrm>
            <a:off x="394970" y="303530"/>
            <a:ext cx="5855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（论文部分）</a:t>
            </a:r>
            <a:endParaRPr/>
          </a:p>
        </p:txBody>
      </p:sp>
      <p:sp>
        <p:nvSpPr>
          <p:cNvPr id="736" name="文本框 1"/>
          <p:cNvSpPr txBox="1"/>
          <p:nvPr/>
        </p:nvSpPr>
        <p:spPr>
          <a:xfrm>
            <a:off x="7527290" y="1248410"/>
            <a:ext cx="112395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图文并茂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结构完整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可突破字数上线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排版美观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73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910590"/>
            <a:ext cx="6944360" cy="5947410"/>
          </a:xfrm>
          <a:prstGeom prst="rect">
            <a:avLst/>
          </a:prstGeom>
        </p:spPr>
      </p:pic>
      <p:pic>
        <p:nvPicPr>
          <p:cNvPr id="73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10" y="910590"/>
            <a:ext cx="7010400" cy="546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矩形 3"/>
          <p:cNvSpPr/>
          <p:nvPr/>
        </p:nvSpPr>
        <p:spPr>
          <a:xfrm>
            <a:off x="459105" y="303530"/>
            <a:ext cx="5855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（期末考试）</a:t>
            </a:r>
            <a:endParaRPr/>
          </a:p>
        </p:txBody>
      </p:sp>
      <p:sp>
        <p:nvSpPr>
          <p:cNvPr id="741" name="文本框 1"/>
          <p:cNvSpPr txBox="1"/>
          <p:nvPr/>
        </p:nvSpPr>
        <p:spPr>
          <a:xfrm>
            <a:off x="459105" y="1121410"/>
            <a:ext cx="112395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梳理课程内容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记忆公式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上课认真听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74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45" y="1010285"/>
            <a:ext cx="6558280" cy="497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文本框 1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试验班专业：</a:t>
            </a:r>
            <a:r>
              <a:rPr lang="zh-CN" altLang="en-US" sz="2400" spc="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“分类培养，因材施教，优中拔尖”</a:t>
            </a:r>
            <a:endParaRPr/>
          </a:p>
        </p:txBody>
      </p:sp>
      <p:sp>
        <p:nvSpPr>
          <p:cNvPr id="745" name="矩形 2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46" name="文本框 6"/>
          <p:cNvSpPr txBox="1"/>
          <p:nvPr/>
        </p:nvSpPr>
        <p:spPr>
          <a:xfrm>
            <a:off x="922986" y="1123240"/>
            <a:ext cx="51730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笔试考察：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钱班：</a:t>
            </a:r>
            <a:r>
              <a:rPr lang="zh-CN" altLang="en-US" dirty="0">
                <a:solidFill>
                  <a:schemeClr val="accent1"/>
                </a:solidFill>
              </a:rPr>
              <a:t>数学、物理、语文、英语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数试：</a:t>
            </a:r>
            <a:r>
              <a:rPr lang="zh-CN" altLang="en-US" dirty="0">
                <a:solidFill>
                  <a:schemeClr val="accent1"/>
                </a:solidFill>
              </a:rPr>
              <a:t>数学、英语、</a:t>
            </a:r>
            <a:r>
              <a:rPr lang="zh-CN" altLang="en-US" dirty="0">
                <a:solidFill>
                  <a:schemeClr val="accent6"/>
                </a:solidFill>
              </a:rPr>
              <a:t>加试</a:t>
            </a:r>
            <a:endParaRPr lang="en-US" altLang="zh-CN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物试：</a:t>
            </a:r>
            <a:r>
              <a:rPr lang="zh-CN" altLang="en-US" dirty="0">
                <a:solidFill>
                  <a:schemeClr val="accent6"/>
                </a:solidFill>
              </a:rPr>
              <a:t>加试</a:t>
            </a:r>
            <a:endParaRPr lang="en-US" altLang="zh-CN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计试：</a:t>
            </a:r>
            <a:r>
              <a:rPr lang="zh-CN" altLang="en-US" dirty="0">
                <a:solidFill>
                  <a:schemeClr val="accent1"/>
                </a:solidFill>
              </a:rPr>
              <a:t>数学、物理、</a:t>
            </a:r>
            <a:r>
              <a:rPr lang="zh-CN" altLang="en-US" dirty="0">
                <a:solidFill>
                  <a:schemeClr val="accent6"/>
                </a:solidFill>
              </a:rPr>
              <a:t>个人相关获奖经历</a:t>
            </a:r>
            <a:endParaRPr lang="en-US" altLang="zh-CN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力试：</a:t>
            </a:r>
            <a:r>
              <a:rPr lang="zh-CN" altLang="en-US" dirty="0">
                <a:solidFill>
                  <a:schemeClr val="accent1"/>
                </a:solidFill>
              </a:rPr>
              <a:t>数学、物理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基医拔：</a:t>
            </a:r>
            <a:r>
              <a:rPr lang="zh-CN" altLang="en-US" dirty="0">
                <a:solidFill>
                  <a:schemeClr val="accent1"/>
                </a:solidFill>
              </a:rPr>
              <a:t>数学、化学、英语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7.</a:t>
            </a:r>
            <a:r>
              <a:rPr lang="zh-CN" altLang="en-US" dirty="0"/>
              <a:t>侯班：</a:t>
            </a:r>
            <a:r>
              <a:rPr lang="zh-CN" altLang="en-US" dirty="0">
                <a:solidFill>
                  <a:schemeClr val="accent1"/>
                </a:solidFill>
              </a:rPr>
              <a:t>数学、物理、化学、生物、英语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8.</a:t>
            </a:r>
            <a:r>
              <a:rPr lang="zh-CN" altLang="en-US" dirty="0"/>
              <a:t>人智：</a:t>
            </a:r>
            <a:r>
              <a:rPr lang="zh-CN" altLang="en-US" dirty="0">
                <a:solidFill>
                  <a:schemeClr val="accent1"/>
                </a:solidFill>
              </a:rPr>
              <a:t>数学、物理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9.</a:t>
            </a:r>
            <a:r>
              <a:rPr lang="zh-CN" altLang="en-US" dirty="0"/>
              <a:t>储能：</a:t>
            </a:r>
            <a:r>
              <a:rPr lang="zh-CN" altLang="en-US" dirty="0">
                <a:solidFill>
                  <a:schemeClr val="accent1"/>
                </a:solidFill>
              </a:rPr>
              <a:t>数学、物理、语文、英语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PS</a:t>
            </a:r>
            <a:r>
              <a:rPr lang="zh-CN" altLang="en-US" dirty="0"/>
              <a:t>：以上所有数学和物理都包括</a:t>
            </a:r>
            <a:r>
              <a:rPr lang="zh-CN" altLang="en-US" dirty="0">
                <a:solidFill>
                  <a:schemeClr val="accent6"/>
                </a:solidFill>
              </a:rPr>
              <a:t>相关实验课</a:t>
            </a:r>
            <a:endParaRPr/>
          </a:p>
        </p:txBody>
      </p:sp>
      <p:sp>
        <p:nvSpPr>
          <p:cNvPr id="747" name="文本框 3"/>
          <p:cNvSpPr txBox="1"/>
          <p:nvPr/>
        </p:nvSpPr>
        <p:spPr>
          <a:xfrm>
            <a:off x="6239510" y="1605183"/>
            <a:ext cx="4855335" cy="433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进入钱院试验班后</a:t>
            </a:r>
            <a:r>
              <a:rPr lang="en-US" altLang="zh-CN" sz="2400" dirty="0"/>
              <a:t>……</a:t>
            </a:r>
            <a:endParaRPr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试验班的同学会留在钱院，大类的同学会分别去不同的学</a:t>
            </a:r>
            <a:r>
              <a:rPr lang="en-US" altLang="zh-CN" dirty="0"/>
              <a:t>/</a:t>
            </a:r>
            <a:r>
              <a:rPr lang="zh-CN" altLang="en-US" dirty="0"/>
              <a:t>书院。因此试验班的同学更容易延续自己在学生会等组织的任职。（数试、物试试验班会去励志；计试会去仲英）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试验班的资源和机会会多很多；相应的，竞争压力会增加，课程也比大类更多、杂。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试验班中成绩不佳、被淘汰的同学，需要回到试验班对应的大类专业，失去原本的少班保研资格。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0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1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2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基础数学实验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下学期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/>
          </a:p>
        </p:txBody>
      </p:sp>
      <p:sp>
        <p:nvSpPr>
          <p:cNvPr id="753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干佳禾</a:t>
            </a:r>
            <a:endParaRPr lang="zh-CN" altLang="en-US" sz="2400">
              <a:solidFill>
                <a:srgbClr val="00467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54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13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757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四次平时作业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一次结课作业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矩形 3"/>
          <p:cNvSpPr/>
          <p:nvPr/>
        </p:nvSpPr>
        <p:spPr>
          <a:xfrm>
            <a:off x="459105" y="303530"/>
            <a:ext cx="2807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endParaRPr lang="zh-CN" altLang="en-US" sz="40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60" name="文本框 1"/>
          <p:cNvSpPr txBox="1"/>
          <p:nvPr/>
        </p:nvSpPr>
        <p:spPr>
          <a:xfrm>
            <a:off x="459105" y="1121410"/>
            <a:ext cx="1123950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熟练并适度使用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AI</a:t>
            </a:r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可用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latex/markdown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中的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python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语言环境进行排版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严格按照老师要求撰写实验报告，确保代码可行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3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4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5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6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基础物理实验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（</a:t>
            </a:r>
            <a:r>
              <a:rPr lang="zh-CN" altLang="en-US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下学期</a:t>
            </a:r>
            <a:r>
              <a:rPr lang="en-US" altLang="zh-CN" sz="4000" spc="40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）</a:t>
            </a:r>
            <a:endParaRPr/>
          </a:p>
        </p:txBody>
      </p:sp>
      <p:sp>
        <p:nvSpPr>
          <p:cNvPr id="766" name="文本框 4"/>
          <p:cNvSpPr txBox="1"/>
          <p:nvPr/>
        </p:nvSpPr>
        <p:spPr>
          <a:xfrm>
            <a:off x="3987165" y="3994150"/>
            <a:ext cx="4217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by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少</a:t>
            </a:r>
            <a:r>
              <a:rPr lang="en-US" altLang="zh-CN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2303 </a:t>
            </a:r>
            <a:r>
              <a:rPr lang="zh-CN" altLang="en-US" sz="2400">
                <a:solidFill>
                  <a:srgbClr val="00467F"/>
                </a:solidFill>
                <a:latin typeface="+mj-ea"/>
                <a:ea typeface="+mj-ea"/>
                <a:cs typeface="+mj-ea"/>
                <a:sym typeface="+mn-ea"/>
              </a:rPr>
              <a:t>干佳禾</a:t>
            </a:r>
            <a:endParaRPr lang="zh-CN" altLang="en-US" sz="2400">
              <a:solidFill>
                <a:srgbClr val="00467F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67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14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矩形 3"/>
          <p:cNvSpPr/>
          <p:nvPr/>
        </p:nvSpPr>
        <p:spPr>
          <a:xfrm>
            <a:off x="458470" y="303530"/>
            <a:ext cx="19050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01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考试</a:t>
            </a:r>
            <a:endParaRPr/>
          </a:p>
        </p:txBody>
      </p:sp>
      <p:sp>
        <p:nvSpPr>
          <p:cNvPr id="770" name="文本框 1"/>
          <p:cNvSpPr txBox="1"/>
          <p:nvPr/>
        </p:nvSpPr>
        <p:spPr>
          <a:xfrm>
            <a:off x="458470" y="1121410"/>
            <a:ext cx="1196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成绩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= 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四次实验报告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+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小组视频制作考核</a:t>
            </a:r>
            <a:endParaRPr/>
          </a:p>
        </p:txBody>
      </p:sp>
      <p:pic>
        <p:nvPicPr>
          <p:cNvPr id="77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" y="1879600"/>
            <a:ext cx="8136255" cy="431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矩形 3"/>
          <p:cNvSpPr/>
          <p:nvPr/>
        </p:nvSpPr>
        <p:spPr>
          <a:xfrm>
            <a:off x="459105" y="303530"/>
            <a:ext cx="5855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（实验报告）</a:t>
            </a:r>
            <a:endParaRPr/>
          </a:p>
        </p:txBody>
      </p:sp>
      <p:sp>
        <p:nvSpPr>
          <p:cNvPr id="774" name="文本框 1"/>
          <p:cNvSpPr txBox="1"/>
          <p:nvPr/>
        </p:nvSpPr>
        <p:spPr>
          <a:xfrm>
            <a:off x="459105" y="1121410"/>
            <a:ext cx="11239500" cy="698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可将部分实验现象进行拍照，加入实验报告中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可用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latex/markdown/Id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进行排版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实验报告结构完整，包括实验原理，测量内容，数据处理，误差分析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4.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可问老师要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PPT</a:t>
            </a:r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矩形 3"/>
          <p:cNvSpPr/>
          <p:nvPr/>
        </p:nvSpPr>
        <p:spPr>
          <a:xfrm>
            <a:off x="459105" y="303530"/>
            <a:ext cx="58559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02 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高分</a:t>
            </a:r>
            <a:r>
              <a:rPr lang="en-US" altLang="zh-CN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tips</a:t>
            </a:r>
            <a:r>
              <a:rPr lang="zh-CN" altLang="en-US" sz="4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（小组视频）</a:t>
            </a:r>
            <a:endParaRPr/>
          </a:p>
        </p:txBody>
      </p:sp>
      <p:sp>
        <p:nvSpPr>
          <p:cNvPr id="777" name="文本框 1"/>
          <p:cNvSpPr txBox="1"/>
          <p:nvPr/>
        </p:nvSpPr>
        <p:spPr>
          <a:xfrm>
            <a:off x="459105" y="1121410"/>
            <a:ext cx="1123950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小组分工合理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2.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视频时长合理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3.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可配合</a:t>
            </a:r>
            <a:endParaRPr/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平行四边形 13"/>
          <p:cNvSpPr/>
          <p:nvPr/>
        </p:nvSpPr>
        <p:spPr>
          <a:xfrm>
            <a:off x="-4490085" y="433705"/>
            <a:ext cx="7963535" cy="5972810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80" name="三角形 29"/>
          <p:cNvSpPr/>
          <p:nvPr/>
        </p:nvSpPr>
        <p:spPr>
          <a:xfrm rot="10800000">
            <a:off x="3648125" y="7176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8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649" y="661566"/>
            <a:ext cx="8175445" cy="3529890"/>
          </a:xfrm>
          <a:prstGeom prst="rect">
            <a:avLst/>
          </a:prstGeom>
        </p:spPr>
      </p:pic>
      <p:sp>
        <p:nvSpPr>
          <p:cNvPr id="782" name="三角形 15"/>
          <p:cNvSpPr/>
          <p:nvPr/>
        </p:nvSpPr>
        <p:spPr>
          <a:xfrm>
            <a:off x="2663825" y="429260"/>
            <a:ext cx="1582420" cy="1300480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83" name="直线连接符 53"/>
          <p:cNvCxnSpPr/>
          <p:nvPr/>
        </p:nvCxnSpPr>
        <p:spPr>
          <a:xfrm flipH="1">
            <a:off x="5716240" y="273183"/>
            <a:ext cx="1528445" cy="2538095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4" name="平行四边形 56"/>
          <p:cNvSpPr/>
          <p:nvPr/>
        </p:nvSpPr>
        <p:spPr>
          <a:xfrm>
            <a:off x="-4977490" y="12381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85" name="矩形 21"/>
          <p:cNvSpPr/>
          <p:nvPr/>
        </p:nvSpPr>
        <p:spPr>
          <a:xfrm>
            <a:off x="4275455" y="2371725"/>
            <a:ext cx="7200900" cy="1067343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en-US" altLang="zh-CN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03 </a:t>
            </a: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课外竞赛</a:t>
            </a:r>
            <a:endParaRPr kumimoji="1" lang="en-US" altLang="zh-CN" sz="36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786" name="图片 5" descr="少学组工作小组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6085" y="1689735"/>
            <a:ext cx="3430270" cy="831215"/>
          </a:xfrm>
          <a:prstGeom prst="rect">
            <a:avLst/>
          </a:prstGeom>
        </p:spPr>
      </p:pic>
      <p:sp>
        <p:nvSpPr>
          <p:cNvPr id="787" name="三角形 29"/>
          <p:cNvSpPr/>
          <p:nvPr/>
        </p:nvSpPr>
        <p:spPr>
          <a:xfrm rot="10800000">
            <a:off x="3574415" y="657225"/>
            <a:ext cx="1340485" cy="1080770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788" name="直线连接符 53"/>
          <p:cNvCxnSpPr/>
          <p:nvPr/>
        </p:nvCxnSpPr>
        <p:spPr>
          <a:xfrm flipH="1" flipV="1">
            <a:off x="9616410" y="4208278"/>
            <a:ext cx="1791970" cy="1905"/>
          </a:xfrm>
          <a:prstGeom prst="line">
            <a:avLst/>
          </a:prstGeom>
          <a:ln w="25400">
            <a:solidFill>
              <a:srgbClr val="004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9" name="文本框 1"/>
          <p:cNvSpPr txBox="1"/>
          <p:nvPr/>
        </p:nvSpPr>
        <p:spPr>
          <a:xfrm>
            <a:off x="6407150" y="4384675"/>
            <a:ext cx="4925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石澄錡</a:t>
            </a:r>
            <a:endParaRPr kumimoji="1" lang="zh-CN" altLang="en-US" sz="240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组合 17"/>
          <p:cNvGrpSpPr/>
          <p:nvPr/>
        </p:nvGrpSpPr>
        <p:grpSpPr>
          <a:xfrm>
            <a:off x="2523490" y="0"/>
            <a:ext cx="9668510" cy="6875145"/>
            <a:chOff x="3974" y="0"/>
            <a:chExt cx="15226" cy="10827"/>
          </a:xfrm>
        </p:grpSpPr>
        <p:pic>
          <p:nvPicPr>
            <p:cNvPr id="792" name="图片 9"/>
            <p:cNvPicPr/>
            <p:nvPr/>
          </p:nvPicPr>
          <p:blipFill>
            <a:blip r:embed="rId2"/>
            <a:srcRect l="23646" r="27083"/>
            <a:stretch>
              <a:fillRect/>
            </a:stretch>
          </p:blipFill>
          <p:spPr>
            <a:xfrm>
              <a:off x="9740" y="0"/>
              <a:ext cx="9460" cy="10826"/>
            </a:xfrm>
            <a:prstGeom prst="rect">
              <a:avLst/>
            </a:prstGeom>
          </p:spPr>
        </p:pic>
        <p:sp>
          <p:nvSpPr>
            <p:cNvPr id="793" name="矩形 7"/>
            <p:cNvSpPr/>
            <p:nvPr/>
          </p:nvSpPr>
          <p:spPr>
            <a:xfrm>
              <a:off x="9740" y="0"/>
              <a:ext cx="9460" cy="10827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梯形 12"/>
            <p:cNvSpPr/>
            <p:nvPr/>
          </p:nvSpPr>
          <p:spPr>
            <a:xfrm>
              <a:off x="3974" y="1"/>
              <a:ext cx="8453" cy="10826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5" name="矩形 21"/>
          <p:cNvSpPr/>
          <p:nvPr/>
        </p:nvSpPr>
        <p:spPr>
          <a:xfrm>
            <a:off x="386080" y="601980"/>
            <a:ext cx="1815465" cy="951865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kumimoji="1" lang="zh-CN" altLang="en-US" sz="54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+mn-ea"/>
              </a:rPr>
              <a:t>目录</a:t>
            </a:r>
            <a:endParaRPr kumimoji="1" lang="en-US" altLang="zh-CN" sz="3200" b="1" dirty="0">
              <a:solidFill>
                <a:srgbClr val="00467F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cxnSp>
        <p:nvCxnSpPr>
          <p:cNvPr id="796" name="直接连接符 40"/>
          <p:cNvCxnSpPr/>
          <p:nvPr/>
        </p:nvCxnSpPr>
        <p:spPr>
          <a:xfrm>
            <a:off x="381000" y="1597660"/>
            <a:ext cx="63677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7" name="矩形 41"/>
          <p:cNvSpPr/>
          <p:nvPr/>
        </p:nvSpPr>
        <p:spPr>
          <a:xfrm>
            <a:off x="386080" y="1553845"/>
            <a:ext cx="1811020" cy="76200"/>
          </a:xfrm>
          <a:prstGeom prst="rect">
            <a:avLst/>
          </a:prstGeom>
          <a:solidFill>
            <a:srgbClr val="AC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8" name="文本框 13"/>
          <p:cNvSpPr txBox="1"/>
          <p:nvPr/>
        </p:nvSpPr>
        <p:spPr>
          <a:xfrm>
            <a:off x="2201545" y="1043305"/>
            <a:ext cx="4064000" cy="55435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r>
              <a:rPr kumimoji="1" lang="en-US" altLang="zh-CN" sz="3200" b="1" dirty="0">
                <a:solidFill>
                  <a:srgbClr val="00467F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+mn-ea"/>
              </a:rPr>
              <a:t>Content</a:t>
            </a:r>
            <a:endParaRPr/>
          </a:p>
        </p:txBody>
      </p:sp>
      <p:grpSp>
        <p:nvGrpSpPr>
          <p:cNvPr id="799" name="组合 42"/>
          <p:cNvGrpSpPr/>
          <p:nvPr/>
        </p:nvGrpSpPr>
        <p:grpSpPr>
          <a:xfrm>
            <a:off x="1019175" y="1900555"/>
            <a:ext cx="4479290" cy="723900"/>
            <a:chOff x="1605" y="2993"/>
            <a:chExt cx="7523" cy="1216"/>
          </a:xfrm>
        </p:grpSpPr>
        <p:sp>
          <p:nvSpPr>
            <p:cNvPr id="800" name="圆角矩形 55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801" name="文本框 32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文科类竞赛</a:t>
              </a:r>
              <a:endParaRPr/>
            </a:p>
          </p:txBody>
        </p:sp>
        <p:sp>
          <p:nvSpPr>
            <p:cNvPr id="802" name="文本框 34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01</a:t>
              </a:r>
              <a:endParaRPr/>
            </a:p>
          </p:txBody>
        </p:sp>
      </p:grpSp>
      <p:grpSp>
        <p:nvGrpSpPr>
          <p:cNvPr id="803" name="组合 45"/>
          <p:cNvGrpSpPr/>
          <p:nvPr/>
        </p:nvGrpSpPr>
        <p:grpSpPr>
          <a:xfrm>
            <a:off x="1247775" y="2981325"/>
            <a:ext cx="4479290" cy="723900"/>
            <a:chOff x="1605" y="2993"/>
            <a:chExt cx="7523" cy="1216"/>
          </a:xfrm>
        </p:grpSpPr>
        <p:sp>
          <p:nvSpPr>
            <p:cNvPr id="804" name="圆角矩形 46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805" name="文本框 47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体育类竞赛</a:t>
              </a:r>
              <a:endParaRPr/>
            </a:p>
          </p:txBody>
        </p:sp>
        <p:sp>
          <p:nvSpPr>
            <p:cNvPr id="806" name="文本框 49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02</a:t>
              </a:r>
              <a:endParaRPr/>
            </a:p>
          </p:txBody>
        </p:sp>
      </p:grpSp>
      <p:grpSp>
        <p:nvGrpSpPr>
          <p:cNvPr id="807" name="组合 50"/>
          <p:cNvGrpSpPr/>
          <p:nvPr/>
        </p:nvGrpSpPr>
        <p:grpSpPr>
          <a:xfrm>
            <a:off x="1476375" y="4064635"/>
            <a:ext cx="4479290" cy="723900"/>
            <a:chOff x="1605" y="2993"/>
            <a:chExt cx="7523" cy="1216"/>
          </a:xfrm>
        </p:grpSpPr>
        <p:sp>
          <p:nvSpPr>
            <p:cNvPr id="808" name="圆角矩形 51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809" name="文本框 52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学术竞赛</a:t>
              </a:r>
              <a:endParaRPr/>
            </a:p>
          </p:txBody>
        </p:sp>
        <p:sp>
          <p:nvSpPr>
            <p:cNvPr id="810" name="文本框 54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03</a:t>
              </a:r>
              <a:endParaRPr/>
            </a:p>
          </p:txBody>
        </p:sp>
      </p:grpSp>
      <p:grpSp>
        <p:nvGrpSpPr>
          <p:cNvPr id="811" name="组合 57"/>
          <p:cNvGrpSpPr/>
          <p:nvPr/>
        </p:nvGrpSpPr>
        <p:grpSpPr>
          <a:xfrm>
            <a:off x="1704975" y="5148580"/>
            <a:ext cx="4479290" cy="723900"/>
            <a:chOff x="1605" y="2993"/>
            <a:chExt cx="7523" cy="1216"/>
          </a:xfrm>
        </p:grpSpPr>
        <p:sp>
          <p:nvSpPr>
            <p:cNvPr id="812" name="圆角矩形 58"/>
            <p:cNvSpPr/>
            <p:nvPr/>
          </p:nvSpPr>
          <p:spPr>
            <a:xfrm flipH="1">
              <a:off x="1605" y="2993"/>
              <a:ext cx="1216" cy="1216"/>
            </a:xfrm>
            <a:prstGeom prst="roundRect">
              <a:avLst/>
            </a:prstGeom>
            <a:solidFill>
              <a:srgbClr val="005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900"/>
            </a:p>
          </p:txBody>
        </p:sp>
        <p:sp>
          <p:nvSpPr>
            <p:cNvPr id="813" name="文本框 59"/>
            <p:cNvSpPr txBox="1"/>
            <p:nvPr/>
          </p:nvSpPr>
          <p:spPr>
            <a:xfrm>
              <a:off x="3010" y="3047"/>
              <a:ext cx="6118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j-ea"/>
                  <a:ea typeface="+mj-ea"/>
                  <a:sym typeface="+mn-ea"/>
                </a:rPr>
                <a:t>其他竞赛</a:t>
              </a:r>
              <a:endParaRPr/>
            </a:p>
          </p:txBody>
        </p:sp>
        <p:sp>
          <p:nvSpPr>
            <p:cNvPr id="814" name="文本框 61"/>
            <p:cNvSpPr txBox="1"/>
            <p:nvPr/>
          </p:nvSpPr>
          <p:spPr>
            <a:xfrm>
              <a:off x="1606" y="3005"/>
              <a:ext cx="1214" cy="120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+mj-ea"/>
                  <a:ea typeface="+mj-ea"/>
                  <a:cs typeface="Times New Roman" panose="02020603050405020304" charset="0"/>
                </a:rPr>
                <a:t>04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7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8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9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0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1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823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4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写在前面</a:t>
            </a:r>
            <a:endParaRPr/>
          </a:p>
        </p:txBody>
      </p:sp>
      <p:sp>
        <p:nvSpPr>
          <p:cNvPr id="825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26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27" name="组合 23"/>
          <p:cNvGrpSpPr/>
          <p:nvPr/>
        </p:nvGrpSpPr>
        <p:grpSpPr>
          <a:xfrm>
            <a:off x="403860" y="1210802"/>
            <a:ext cx="7381875" cy="400050"/>
            <a:chOff x="636" y="1850"/>
            <a:chExt cx="11625" cy="630"/>
          </a:xfrm>
        </p:grpSpPr>
        <p:sp>
          <p:nvSpPr>
            <p:cNvPr id="828" name="文本框 24"/>
            <p:cNvSpPr txBox="1"/>
            <p:nvPr/>
          </p:nvSpPr>
          <p:spPr>
            <a:xfrm>
              <a:off x="1037" y="1850"/>
              <a:ext cx="1122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文体竞赛课外要求为</a:t>
              </a:r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5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分，预科期间所有竞赛均算作文体竞赛</a:t>
              </a:r>
              <a:endParaRPr/>
            </a:p>
          </p:txBody>
        </p:sp>
        <p:sp>
          <p:nvSpPr>
            <p:cNvPr id="829" name="椭圆 25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30" name="组合 44"/>
          <p:cNvGrpSpPr/>
          <p:nvPr/>
        </p:nvGrpSpPr>
        <p:grpSpPr>
          <a:xfrm>
            <a:off x="403860" y="1628387"/>
            <a:ext cx="7381875" cy="400050"/>
            <a:chOff x="636" y="1850"/>
            <a:chExt cx="11625" cy="630"/>
          </a:xfrm>
        </p:grpSpPr>
        <p:sp>
          <p:nvSpPr>
            <p:cNvPr id="831" name="文本框 45"/>
            <p:cNvSpPr txBox="1"/>
            <p:nvPr/>
          </p:nvSpPr>
          <p:spPr>
            <a:xfrm>
              <a:off x="1037" y="1850"/>
              <a:ext cx="1122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部分竞赛为团队赛，找好队友很重要</a:t>
              </a:r>
              <a:endParaRPr/>
            </a:p>
          </p:txBody>
        </p:sp>
        <p:sp>
          <p:nvSpPr>
            <p:cNvPr id="832" name="椭圆 4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33" name="组合 47"/>
          <p:cNvGrpSpPr/>
          <p:nvPr/>
        </p:nvGrpSpPr>
        <p:grpSpPr>
          <a:xfrm>
            <a:off x="403860" y="2038381"/>
            <a:ext cx="7381875" cy="400050"/>
            <a:chOff x="636" y="1850"/>
            <a:chExt cx="11625" cy="630"/>
          </a:xfrm>
        </p:grpSpPr>
        <p:sp>
          <p:nvSpPr>
            <p:cNvPr id="834" name="文本框 48"/>
            <p:cNvSpPr txBox="1"/>
            <p:nvPr/>
          </p:nvSpPr>
          <p:spPr>
            <a:xfrm>
              <a:off x="1037" y="1850"/>
              <a:ext cx="1122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兴趣为主，平衡课内绩点与课外竞赛是关键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35" name="椭圆 49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36" name="组合 50"/>
          <p:cNvGrpSpPr/>
          <p:nvPr/>
        </p:nvGrpSpPr>
        <p:grpSpPr>
          <a:xfrm>
            <a:off x="403860" y="2450642"/>
            <a:ext cx="7381875" cy="400050"/>
            <a:chOff x="636" y="1850"/>
            <a:chExt cx="11625" cy="630"/>
          </a:xfrm>
        </p:grpSpPr>
        <p:sp>
          <p:nvSpPr>
            <p:cNvPr id="837" name="文本框 51"/>
            <p:cNvSpPr txBox="1"/>
            <p:nvPr/>
          </p:nvSpPr>
          <p:spPr>
            <a:xfrm>
              <a:off x="1037" y="1850"/>
              <a:ext cx="1122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Tips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：夜跑活动，广播操，</a:t>
              </a:r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CUPT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38" name="椭圆 5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39" name="组合 1"/>
          <p:cNvGrpSpPr/>
          <p:nvPr/>
        </p:nvGrpSpPr>
        <p:grpSpPr>
          <a:xfrm>
            <a:off x="403860" y="2862903"/>
            <a:ext cx="7381875" cy="400050"/>
            <a:chOff x="636" y="1850"/>
            <a:chExt cx="11625" cy="630"/>
          </a:xfrm>
        </p:grpSpPr>
        <p:sp>
          <p:nvSpPr>
            <p:cNvPr id="840" name="文本框 9"/>
            <p:cNvSpPr txBox="1"/>
            <p:nvPr/>
          </p:nvSpPr>
          <p:spPr>
            <a:xfrm>
              <a:off x="1037" y="1850"/>
              <a:ext cx="1122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校奖或市奖：</a:t>
              </a:r>
              <a:r>
                <a:rPr lang="en-US" altLang="zh-CN" sz="2000" dirty="0">
                  <a:latin typeface="+mn-ea"/>
                  <a:cs typeface="+mn-ea"/>
                  <a:sym typeface="+mn-lt"/>
                </a:rPr>
                <a:t>1</a:t>
              </a:r>
              <a:r>
                <a:rPr lang="zh-CN" altLang="en-US" sz="2000" dirty="0">
                  <a:latin typeface="+mn-ea"/>
                  <a:cs typeface="+mn-ea"/>
                  <a:sym typeface="+mn-lt"/>
                </a:rPr>
                <a:t>分 省奖及以上：</a:t>
              </a:r>
              <a:r>
                <a:rPr lang="en-US" altLang="zh-CN" sz="2000" dirty="0">
                  <a:latin typeface="+mn-ea"/>
                  <a:cs typeface="+mn-ea"/>
                  <a:sym typeface="+mn-lt"/>
                </a:rPr>
                <a:t>2</a:t>
              </a:r>
              <a:r>
                <a:rPr lang="zh-CN" altLang="en-US" sz="2000" dirty="0">
                  <a:latin typeface="+mn-ea"/>
                  <a:cs typeface="+mn-ea"/>
                  <a:sym typeface="+mn-lt"/>
                </a:rPr>
                <a:t>分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41" name="椭圆 1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图片 5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471910" y="0"/>
            <a:ext cx="720090" cy="594200"/>
          </a:xfrm>
          <a:prstGeom prst="rect">
            <a:avLst/>
          </a:prstGeom>
        </p:spPr>
      </p:pic>
      <p:sp>
        <p:nvSpPr>
          <p:cNvPr id="844" name="文本框 1"/>
          <p:cNvSpPr txBox="1"/>
          <p:nvPr/>
        </p:nvSpPr>
        <p:spPr>
          <a:xfrm>
            <a:off x="539750" y="984885"/>
            <a:ext cx="11314430" cy="5406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第二学期</a:t>
            </a:r>
            <a:r>
              <a:rPr lang="en-US" altLang="zh-CN" sz="2000" dirty="0">
                <a:sym typeface="+mn-ea"/>
              </a:rPr>
              <a:t>6</a:t>
            </a:r>
            <a:r>
              <a:rPr lang="zh-CN" altLang="en-US" sz="2000" dirty="0">
                <a:sym typeface="+mn-ea"/>
              </a:rPr>
              <a:t>月开始：</a:t>
            </a:r>
            <a:endParaRPr/>
          </a:p>
          <a:p>
            <a:pPr indent="457200" fontAlgn="auto">
              <a:lnSpc>
                <a:spcPct val="150000"/>
              </a:lnSpc>
            </a:pPr>
            <a:endParaRPr lang="en-US" altLang="zh-CN" sz="2400" dirty="0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钱院试验班宣讲</a:t>
            </a:r>
            <a:endParaRPr/>
          </a:p>
          <a:p>
            <a:pPr marL="1828800" lvl="4" indent="457200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  </a:t>
            </a:r>
            <a:r>
              <a:rPr lang="zh-CN" altLang="en-US" sz="2400" dirty="0">
                <a:sym typeface="+mn-ea"/>
              </a:rPr>
              <a:t>大类意愿摸查，试验班志愿填报</a:t>
            </a:r>
            <a:endParaRPr/>
          </a:p>
          <a:p>
            <a:pPr marL="2743200" lvl="6" indent="457200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   </a:t>
            </a:r>
            <a:r>
              <a:rPr lang="zh-CN" altLang="en-US" sz="2400" dirty="0">
                <a:sym typeface="+mn-ea"/>
              </a:rPr>
              <a:t>期末考试（</a:t>
            </a:r>
            <a:r>
              <a:rPr lang="en-US" altLang="zh-CN" sz="2400" dirty="0">
                <a:sym typeface="+mn-ea"/>
              </a:rPr>
              <a:t>17,18</a:t>
            </a:r>
            <a:r>
              <a:rPr lang="zh-CN" altLang="en-US" sz="2400" dirty="0">
                <a:sym typeface="+mn-ea"/>
              </a:rPr>
              <a:t>周）</a:t>
            </a:r>
            <a:endParaRPr/>
          </a:p>
          <a:p>
            <a:pPr marL="3657600" lvl="8" indent="457200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    </a:t>
            </a:r>
            <a:r>
              <a:rPr lang="zh-CN" altLang="en-US" sz="2400" dirty="0">
                <a:sym typeface="+mn-ea"/>
              </a:rPr>
              <a:t>数学、物理试验班笔试</a:t>
            </a:r>
            <a:endParaRPr/>
          </a:p>
          <a:p>
            <a:pPr marL="3657600" lvl="8" indent="457200"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                  </a:t>
            </a:r>
            <a:r>
              <a:rPr lang="zh-CN" altLang="en-US" sz="2400" dirty="0">
                <a:sym typeface="+mn-ea"/>
              </a:rPr>
              <a:t>综合成绩排名与试验班面试名单公布</a:t>
            </a:r>
            <a:endParaRPr/>
          </a:p>
          <a:p>
            <a:pPr marL="3657600" lvl="8" indent="457200"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                                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专业分流（全年级参与）</a:t>
            </a:r>
            <a:endParaRPr lang="zh-CN" altLang="en-US" sz="2400" dirty="0">
              <a:sym typeface="+mn-ea"/>
            </a:endParaRPr>
          </a:p>
          <a:p>
            <a:pPr marL="3657600" lvl="8" indent="457200" fontAlgn="auto"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                                                 </a:t>
            </a:r>
            <a:r>
              <a:rPr lang="zh-CN" altLang="en-US" sz="2400" dirty="0">
                <a:sym typeface="+mn-ea"/>
              </a:rPr>
              <a:t>试验班面试</a:t>
            </a:r>
            <a:endParaRPr/>
          </a:p>
          <a:p>
            <a:endParaRPr lang="zh-CN" altLang="en-US" sz="2400" dirty="0">
              <a:sym typeface="+mn-ea"/>
            </a:endParaRPr>
          </a:p>
        </p:txBody>
      </p:sp>
      <p:sp>
        <p:nvSpPr>
          <p:cNvPr id="845" name="右箭头 6"/>
          <p:cNvSpPr/>
          <p:nvPr/>
        </p:nvSpPr>
        <p:spPr>
          <a:xfrm rot="1620000">
            <a:off x="333375" y="3970020"/>
            <a:ext cx="8200390" cy="676275"/>
          </a:xfrm>
          <a:prstGeom prst="rightArrow">
            <a:avLst>
              <a:gd name="adj1" fmla="val 50000"/>
              <a:gd name="adj2" fmla="val 9896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6" name="文本框 2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专业选择时间线（吴鸿学长制作）</a:t>
            </a:r>
            <a:endParaRPr/>
          </a:p>
        </p:txBody>
      </p:sp>
      <p:sp>
        <p:nvSpPr>
          <p:cNvPr id="847" name="矩形 4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0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1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2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 dirty="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文科类竞赛</a:t>
            </a:r>
            <a:endParaRPr/>
          </a:p>
        </p:txBody>
      </p:sp>
      <p:sp>
        <p:nvSpPr>
          <p:cNvPr id="853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6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7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8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9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0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1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862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3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文科类竞赛</a:t>
            </a:r>
            <a:endParaRPr/>
          </a:p>
        </p:txBody>
      </p:sp>
      <p:sp>
        <p:nvSpPr>
          <p:cNvPr id="864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65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66" name="组合 29"/>
          <p:cNvGrpSpPr/>
          <p:nvPr/>
        </p:nvGrpSpPr>
        <p:grpSpPr>
          <a:xfrm>
            <a:off x="403860" y="1604185"/>
            <a:ext cx="3917950" cy="400050"/>
            <a:chOff x="636" y="1850"/>
            <a:chExt cx="6170" cy="630"/>
          </a:xfrm>
        </p:grpSpPr>
        <p:sp>
          <p:nvSpPr>
            <p:cNvPr id="867" name="文本框 3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dirty="0">
                  <a:latin typeface="+mn-ea"/>
                  <a:cs typeface="+mn-ea"/>
                  <a:sym typeface="+mn-lt"/>
                </a:rPr>
                <a:t>21</a:t>
              </a:r>
              <a:r>
                <a:rPr lang="zh-CN" altLang="en-US" sz="2000" dirty="0">
                  <a:latin typeface="+mn-ea"/>
                  <a:cs typeface="+mn-ea"/>
                  <a:sym typeface="+mn-lt"/>
                </a:rPr>
                <a:t>世纪演讲比赛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68" name="椭圆 3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69" name="组合 33"/>
          <p:cNvGrpSpPr/>
          <p:nvPr/>
        </p:nvGrpSpPr>
        <p:grpSpPr>
          <a:xfrm>
            <a:off x="403860" y="1994513"/>
            <a:ext cx="4745990" cy="400050"/>
            <a:chOff x="636" y="1850"/>
            <a:chExt cx="7474" cy="630"/>
          </a:xfrm>
        </p:grpSpPr>
        <p:sp>
          <p:nvSpPr>
            <p:cNvPr id="870" name="文本框 35"/>
            <p:cNvSpPr txBox="1"/>
            <p:nvPr/>
          </p:nvSpPr>
          <p:spPr>
            <a:xfrm>
              <a:off x="1037" y="1850"/>
              <a:ext cx="7073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latin typeface="+mn-ea"/>
                  <a:cs typeface="+mn-ea"/>
                  <a:sym typeface="+mn-lt"/>
                </a:rPr>
                <a:t>风华杯辩论赛，辩论新生赛（书院赛）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71" name="椭圆 3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72" name="组合 17"/>
          <p:cNvGrpSpPr/>
          <p:nvPr/>
        </p:nvGrpSpPr>
        <p:grpSpPr>
          <a:xfrm>
            <a:off x="403860" y="1210802"/>
            <a:ext cx="3917950" cy="400050"/>
            <a:chOff x="636" y="1850"/>
            <a:chExt cx="6170" cy="630"/>
          </a:xfrm>
        </p:grpSpPr>
        <p:sp>
          <p:nvSpPr>
            <p:cNvPr id="873" name="文本框 2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全国大学生英语竞赛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74" name="椭圆 2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75" name="组合 9"/>
          <p:cNvGrpSpPr/>
          <p:nvPr/>
        </p:nvGrpSpPr>
        <p:grpSpPr>
          <a:xfrm>
            <a:off x="403860" y="2413012"/>
            <a:ext cx="4745990" cy="372110"/>
            <a:chOff x="636" y="1850"/>
            <a:chExt cx="7474" cy="586"/>
          </a:xfrm>
        </p:grpSpPr>
        <p:sp>
          <p:nvSpPr>
            <p:cNvPr id="876" name="文本框 12"/>
            <p:cNvSpPr txBox="1"/>
            <p:nvPr/>
          </p:nvSpPr>
          <p:spPr>
            <a:xfrm>
              <a:off x="1037" y="1850"/>
              <a:ext cx="7073" cy="5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外研社杯全国演讲，写作，阅读大赛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77" name="椭圆 13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878" name="组合 14"/>
          <p:cNvGrpSpPr/>
          <p:nvPr/>
        </p:nvGrpSpPr>
        <p:grpSpPr>
          <a:xfrm>
            <a:off x="403860" y="2816906"/>
            <a:ext cx="3917950" cy="400050"/>
            <a:chOff x="636" y="1850"/>
            <a:chExt cx="6170" cy="630"/>
          </a:xfrm>
        </p:grpSpPr>
        <p:sp>
          <p:nvSpPr>
            <p:cNvPr id="879" name="文本框 15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学术词汇竞赛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80" name="椭圆 1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3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4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 dirty="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体育类竞赛</a:t>
            </a:r>
            <a:endParaRPr/>
          </a:p>
        </p:txBody>
      </p:sp>
      <p:sp>
        <p:nvSpPr>
          <p:cNvPr id="886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9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0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1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2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3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4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895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6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体育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类竞赛</a:t>
            </a:r>
            <a:endParaRPr/>
          </a:p>
        </p:txBody>
      </p:sp>
      <p:sp>
        <p:nvSpPr>
          <p:cNvPr id="897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98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99" name="组合 20"/>
          <p:cNvGrpSpPr/>
          <p:nvPr/>
        </p:nvGrpSpPr>
        <p:grpSpPr>
          <a:xfrm>
            <a:off x="403860" y="2812130"/>
            <a:ext cx="3917950" cy="400050"/>
            <a:chOff x="636" y="1850"/>
            <a:chExt cx="6170" cy="630"/>
          </a:xfrm>
        </p:grpSpPr>
        <p:sp>
          <p:nvSpPr>
            <p:cNvPr id="900" name="文本框 15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棋牌新生赛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01" name="椭圆 19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02" name="组合 29"/>
          <p:cNvGrpSpPr/>
          <p:nvPr/>
        </p:nvGrpSpPr>
        <p:grpSpPr>
          <a:xfrm>
            <a:off x="403860" y="1604185"/>
            <a:ext cx="3917950" cy="400050"/>
            <a:chOff x="636" y="1850"/>
            <a:chExt cx="6170" cy="630"/>
          </a:xfrm>
        </p:grpSpPr>
        <p:sp>
          <p:nvSpPr>
            <p:cNvPr id="903" name="文本框 3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篮球新生赛</a:t>
              </a:r>
              <a:endParaRPr/>
            </a:p>
          </p:txBody>
        </p:sp>
        <p:sp>
          <p:nvSpPr>
            <p:cNvPr id="904" name="椭圆 3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05" name="组合 33"/>
          <p:cNvGrpSpPr/>
          <p:nvPr/>
        </p:nvGrpSpPr>
        <p:grpSpPr>
          <a:xfrm>
            <a:off x="403860" y="1994513"/>
            <a:ext cx="4745990" cy="400050"/>
            <a:chOff x="636" y="1850"/>
            <a:chExt cx="7474" cy="630"/>
          </a:xfrm>
        </p:grpSpPr>
        <p:sp>
          <p:nvSpPr>
            <p:cNvPr id="906" name="文本框 35"/>
            <p:cNvSpPr txBox="1"/>
            <p:nvPr/>
          </p:nvSpPr>
          <p:spPr>
            <a:xfrm>
              <a:off x="1037" y="1850"/>
              <a:ext cx="7073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乒乓球老乡杯</a:t>
              </a:r>
              <a:endParaRPr/>
            </a:p>
          </p:txBody>
        </p:sp>
        <p:sp>
          <p:nvSpPr>
            <p:cNvPr id="907" name="椭圆 3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08" name="组合 12"/>
          <p:cNvGrpSpPr/>
          <p:nvPr/>
        </p:nvGrpSpPr>
        <p:grpSpPr>
          <a:xfrm>
            <a:off x="403860" y="2394563"/>
            <a:ext cx="3917950" cy="400050"/>
            <a:chOff x="636" y="1850"/>
            <a:chExt cx="6170" cy="630"/>
          </a:xfrm>
        </p:grpSpPr>
        <p:sp>
          <p:nvSpPr>
            <p:cNvPr id="909" name="文本框 13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飞盘新生赛（联赛）</a:t>
              </a:r>
              <a:endParaRPr/>
            </a:p>
          </p:txBody>
        </p:sp>
        <p:sp>
          <p:nvSpPr>
            <p:cNvPr id="910" name="椭圆 1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11" name="组合 17"/>
          <p:cNvGrpSpPr/>
          <p:nvPr/>
        </p:nvGrpSpPr>
        <p:grpSpPr>
          <a:xfrm>
            <a:off x="403860" y="1210802"/>
            <a:ext cx="3917950" cy="400050"/>
            <a:chOff x="636" y="1850"/>
            <a:chExt cx="6170" cy="630"/>
          </a:xfrm>
        </p:grpSpPr>
        <p:sp>
          <p:nvSpPr>
            <p:cNvPr id="912" name="文本框 2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足球新生赛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13" name="椭圆 2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14" name="组合 1"/>
          <p:cNvGrpSpPr/>
          <p:nvPr/>
        </p:nvGrpSpPr>
        <p:grpSpPr>
          <a:xfrm>
            <a:off x="403860" y="3206197"/>
            <a:ext cx="3917950" cy="400050"/>
            <a:chOff x="636" y="1850"/>
            <a:chExt cx="6170" cy="630"/>
          </a:xfrm>
        </p:grpSpPr>
        <p:sp>
          <p:nvSpPr>
            <p:cNvPr id="915" name="文本框 9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运动会项目（广播体操）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16" name="椭圆 14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17" name="组合 26"/>
          <p:cNvGrpSpPr/>
          <p:nvPr/>
        </p:nvGrpSpPr>
        <p:grpSpPr>
          <a:xfrm>
            <a:off x="403860" y="3609420"/>
            <a:ext cx="3917950" cy="400050"/>
            <a:chOff x="636" y="1850"/>
            <a:chExt cx="6170" cy="630"/>
          </a:xfrm>
        </p:grpSpPr>
        <p:sp>
          <p:nvSpPr>
            <p:cNvPr id="918" name="文本框 27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运动会项目（八人九足）</a:t>
              </a:r>
              <a:endParaRPr/>
            </a:p>
          </p:txBody>
        </p:sp>
        <p:sp>
          <p:nvSpPr>
            <p:cNvPr id="919" name="椭圆 28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20" name="组合 30"/>
          <p:cNvGrpSpPr/>
          <p:nvPr/>
        </p:nvGrpSpPr>
        <p:grpSpPr>
          <a:xfrm>
            <a:off x="403860" y="4000314"/>
            <a:ext cx="3917950" cy="400050"/>
            <a:chOff x="636" y="1850"/>
            <a:chExt cx="6170" cy="630"/>
          </a:xfrm>
        </p:grpSpPr>
        <p:sp>
          <p:nvSpPr>
            <p:cNvPr id="921" name="文本框 34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运动会项目（八字大绳）</a:t>
              </a:r>
              <a:endParaRPr/>
            </a:p>
          </p:txBody>
        </p:sp>
        <p:sp>
          <p:nvSpPr>
            <p:cNvPr id="922" name="椭圆 37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23" name="组合 38"/>
          <p:cNvGrpSpPr/>
          <p:nvPr/>
        </p:nvGrpSpPr>
        <p:grpSpPr>
          <a:xfrm>
            <a:off x="403860" y="4404543"/>
            <a:ext cx="3917950" cy="400050"/>
            <a:chOff x="636" y="1850"/>
            <a:chExt cx="6170" cy="630"/>
          </a:xfrm>
        </p:grpSpPr>
        <p:sp>
          <p:nvSpPr>
            <p:cNvPr id="924" name="文本框 39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运动会项目（集体大绳）</a:t>
              </a:r>
              <a:endParaRPr/>
            </a:p>
          </p:txBody>
        </p:sp>
        <p:sp>
          <p:nvSpPr>
            <p:cNvPr id="925" name="椭圆 40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26" name="组合 41"/>
          <p:cNvGrpSpPr/>
          <p:nvPr/>
        </p:nvGrpSpPr>
        <p:grpSpPr>
          <a:xfrm>
            <a:off x="403860" y="4805083"/>
            <a:ext cx="3917950" cy="400050"/>
            <a:chOff x="636" y="1850"/>
            <a:chExt cx="6170" cy="630"/>
          </a:xfrm>
        </p:grpSpPr>
        <p:sp>
          <p:nvSpPr>
            <p:cNvPr id="927" name="文本框 42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夜跑活动（秋季</a:t>
              </a:r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/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春季）</a:t>
              </a:r>
              <a:endParaRPr/>
            </a:p>
          </p:txBody>
        </p:sp>
        <p:sp>
          <p:nvSpPr>
            <p:cNvPr id="928" name="椭圆 43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1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2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 dirty="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学术竞赛</a:t>
            </a:r>
            <a:endParaRPr/>
          </a:p>
        </p:txBody>
      </p:sp>
      <p:sp>
        <p:nvSpPr>
          <p:cNvPr id="934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7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8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9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0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1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943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4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学术类竞赛</a:t>
            </a:r>
            <a:endParaRPr/>
          </a:p>
        </p:txBody>
      </p:sp>
      <p:sp>
        <p:nvSpPr>
          <p:cNvPr id="945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46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47" name="组合 20"/>
          <p:cNvGrpSpPr/>
          <p:nvPr/>
        </p:nvGrpSpPr>
        <p:grpSpPr>
          <a:xfrm>
            <a:off x="447070" y="4610679"/>
            <a:ext cx="3917950" cy="400050"/>
            <a:chOff x="636" y="1850"/>
            <a:chExt cx="6170" cy="630"/>
          </a:xfrm>
        </p:grpSpPr>
        <p:sp>
          <p:nvSpPr>
            <p:cNvPr id="948" name="文本框 15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蓝桥杯（</a:t>
              </a:r>
              <a:r>
                <a:rPr lang="en-US" altLang="zh-CN" sz="2000" dirty="0">
                  <a:latin typeface="+mn-ea"/>
                  <a:cs typeface="+mn-ea"/>
                  <a:sym typeface="+mn-lt"/>
                </a:rPr>
                <a:t>C++/python</a:t>
              </a:r>
              <a:r>
                <a:rPr lang="zh-CN" altLang="en-US" sz="2000" dirty="0">
                  <a:latin typeface="+mn-ea"/>
                  <a:cs typeface="+mn-ea"/>
                  <a:sym typeface="+mn-lt"/>
                </a:rPr>
                <a:t>）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49" name="椭圆 19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50" name="组合 29"/>
          <p:cNvGrpSpPr/>
          <p:nvPr/>
        </p:nvGrpSpPr>
        <p:grpSpPr>
          <a:xfrm>
            <a:off x="403860" y="1593274"/>
            <a:ext cx="3917950" cy="400050"/>
            <a:chOff x="636" y="1850"/>
            <a:chExt cx="6170" cy="630"/>
          </a:xfrm>
        </p:grpSpPr>
        <p:sp>
          <p:nvSpPr>
            <p:cNvPr id="951" name="文本框 3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物理实验竞赛</a:t>
              </a:r>
              <a:endParaRPr/>
            </a:p>
          </p:txBody>
        </p:sp>
        <p:sp>
          <p:nvSpPr>
            <p:cNvPr id="952" name="椭圆 3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53" name="组合 33"/>
          <p:cNvGrpSpPr/>
          <p:nvPr/>
        </p:nvGrpSpPr>
        <p:grpSpPr>
          <a:xfrm>
            <a:off x="447070" y="5010729"/>
            <a:ext cx="4745990" cy="400050"/>
            <a:chOff x="636" y="1850"/>
            <a:chExt cx="7474" cy="630"/>
          </a:xfrm>
        </p:grpSpPr>
        <p:sp>
          <p:nvSpPr>
            <p:cNvPr id="954" name="文本框 35"/>
            <p:cNvSpPr txBox="1"/>
            <p:nvPr/>
          </p:nvSpPr>
          <p:spPr>
            <a:xfrm>
              <a:off x="1037" y="1850"/>
              <a:ext cx="7073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ICP</a:t>
              </a:r>
              <a:r>
                <a:rPr lang="en-US" altLang="zh-CN" sz="2000" dirty="0">
                  <a:latin typeface="+mn-ea"/>
                  <a:cs typeface="+mn-ea"/>
                  <a:sym typeface="+mn-lt"/>
                </a:rPr>
                <a:t>C/CCPC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55" name="椭圆 3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56" name="组合 12"/>
          <p:cNvGrpSpPr/>
          <p:nvPr/>
        </p:nvGrpSpPr>
        <p:grpSpPr>
          <a:xfrm>
            <a:off x="447071" y="3723596"/>
            <a:ext cx="4197350" cy="400050"/>
            <a:chOff x="636" y="1850"/>
            <a:chExt cx="6610" cy="630"/>
          </a:xfrm>
        </p:grpSpPr>
        <p:sp>
          <p:nvSpPr>
            <p:cNvPr id="957" name="文本框 13"/>
            <p:cNvSpPr txBox="1"/>
            <p:nvPr/>
          </p:nvSpPr>
          <p:spPr>
            <a:xfrm>
              <a:off x="1037" y="1850"/>
              <a:ext cx="620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/>
                <a:t>美国大学生数学建模竞赛（美赛）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58" name="椭圆 1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59" name="组合 17"/>
          <p:cNvGrpSpPr/>
          <p:nvPr/>
        </p:nvGrpSpPr>
        <p:grpSpPr>
          <a:xfrm>
            <a:off x="403860" y="1210802"/>
            <a:ext cx="3917950" cy="400050"/>
            <a:chOff x="636" y="1850"/>
            <a:chExt cx="6170" cy="630"/>
          </a:xfrm>
        </p:grpSpPr>
        <p:sp>
          <p:nvSpPr>
            <p:cNvPr id="960" name="文本框 2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latin typeface="+mn-ea"/>
                  <a:cs typeface="+mn-ea"/>
                  <a:sym typeface="+mn-lt"/>
                </a:rPr>
                <a:t>物理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学术竞赛（</a:t>
              </a:r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CUPT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）</a:t>
              </a:r>
              <a:endParaRPr/>
            </a:p>
          </p:txBody>
        </p:sp>
        <p:sp>
          <p:nvSpPr>
            <p:cNvPr id="961" name="椭圆 2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62" name="组合 1"/>
          <p:cNvGrpSpPr/>
          <p:nvPr/>
        </p:nvGrpSpPr>
        <p:grpSpPr>
          <a:xfrm>
            <a:off x="447071" y="2873850"/>
            <a:ext cx="4150360" cy="400050"/>
            <a:chOff x="636" y="1850"/>
            <a:chExt cx="6536" cy="630"/>
          </a:xfrm>
        </p:grpSpPr>
        <p:sp>
          <p:nvSpPr>
            <p:cNvPr id="963" name="文本框 9"/>
            <p:cNvSpPr txBox="1"/>
            <p:nvPr/>
          </p:nvSpPr>
          <p:spPr>
            <a:xfrm>
              <a:off x="1037" y="1850"/>
              <a:ext cx="6135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/>
                <a:t>全国大学生数学竞赛（简称 </a:t>
              </a:r>
              <a:r>
                <a:rPr lang="en-US" altLang="zh-CN" sz="2000" dirty="0"/>
                <a:t>CMC</a:t>
              </a:r>
              <a:r>
                <a:rPr lang="zh-CN" altLang="en-US" sz="2000" dirty="0"/>
                <a:t>）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64" name="椭圆 14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65" name="组合 26"/>
          <p:cNvGrpSpPr/>
          <p:nvPr/>
        </p:nvGrpSpPr>
        <p:grpSpPr>
          <a:xfrm>
            <a:off x="447071" y="3294520"/>
            <a:ext cx="5238952" cy="400050"/>
            <a:chOff x="636" y="1850"/>
            <a:chExt cx="6170" cy="630"/>
          </a:xfrm>
        </p:grpSpPr>
        <p:sp>
          <p:nvSpPr>
            <p:cNvPr id="966" name="文本框 27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/>
                <a:t>全国大学生数学建模竞赛（国赛）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67" name="椭圆 28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68" name="组合 30"/>
          <p:cNvGrpSpPr/>
          <p:nvPr/>
        </p:nvGrpSpPr>
        <p:grpSpPr>
          <a:xfrm>
            <a:off x="447070" y="5428956"/>
            <a:ext cx="3917950" cy="400050"/>
            <a:chOff x="636" y="1850"/>
            <a:chExt cx="6170" cy="630"/>
          </a:xfrm>
        </p:grpSpPr>
        <p:sp>
          <p:nvSpPr>
            <p:cNvPr id="969" name="文本框 34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2000" dirty="0" err="1">
                  <a:latin typeface="+mn-ea"/>
                  <a:cs typeface="+mn-ea"/>
                  <a:sym typeface="+mn-lt"/>
                </a:rPr>
                <a:t>Robomaster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70" name="椭圆 37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71" name="文本框 23"/>
          <p:cNvSpPr txBox="1"/>
          <p:nvPr/>
        </p:nvSpPr>
        <p:spPr>
          <a:xfrm>
            <a:off x="403861" y="762612"/>
            <a:ext cx="1790700" cy="3885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物理类竞赛</a:t>
            </a:r>
            <a:endParaRPr/>
          </a:p>
        </p:txBody>
      </p:sp>
      <p:sp>
        <p:nvSpPr>
          <p:cNvPr id="972" name="文本框 40"/>
          <p:cNvSpPr txBox="1"/>
          <p:nvPr/>
        </p:nvSpPr>
        <p:spPr>
          <a:xfrm>
            <a:off x="447071" y="2427017"/>
            <a:ext cx="1790700" cy="3885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数学类竞赛</a:t>
            </a:r>
            <a:endParaRPr/>
          </a:p>
        </p:txBody>
      </p:sp>
      <p:sp>
        <p:nvSpPr>
          <p:cNvPr id="973" name="文本框 41"/>
          <p:cNvSpPr txBox="1"/>
          <p:nvPr/>
        </p:nvSpPr>
        <p:spPr>
          <a:xfrm>
            <a:off x="447070" y="4150488"/>
            <a:ext cx="2185957" cy="3885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信息类竞赛</a:t>
            </a:r>
            <a:endParaRPr/>
          </a:p>
        </p:txBody>
      </p:sp>
      <p:grpSp>
        <p:nvGrpSpPr>
          <p:cNvPr id="974" name="组合 45"/>
          <p:cNvGrpSpPr/>
          <p:nvPr/>
        </p:nvGrpSpPr>
        <p:grpSpPr>
          <a:xfrm>
            <a:off x="447070" y="5813949"/>
            <a:ext cx="3917950" cy="400050"/>
            <a:chOff x="636" y="1850"/>
            <a:chExt cx="6170" cy="630"/>
          </a:xfrm>
        </p:grpSpPr>
        <p:sp>
          <p:nvSpPr>
            <p:cNvPr id="975" name="文本框 46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2000" dirty="0" err="1">
                  <a:latin typeface="+mn-ea"/>
                  <a:cs typeface="+mn-ea"/>
                  <a:sym typeface="+mn-lt"/>
                </a:rPr>
                <a:t>Robocup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76" name="椭圆 47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77" name="组合 51"/>
          <p:cNvGrpSpPr/>
          <p:nvPr/>
        </p:nvGrpSpPr>
        <p:grpSpPr>
          <a:xfrm>
            <a:off x="403860" y="2000596"/>
            <a:ext cx="3917950" cy="400050"/>
            <a:chOff x="636" y="1850"/>
            <a:chExt cx="6170" cy="630"/>
          </a:xfrm>
        </p:grpSpPr>
        <p:sp>
          <p:nvSpPr>
            <p:cNvPr id="978" name="文本框 52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周培源力学竞赛</a:t>
              </a:r>
              <a:endParaRPr/>
            </a:p>
          </p:txBody>
        </p:sp>
        <p:sp>
          <p:nvSpPr>
            <p:cNvPr id="979" name="椭圆 53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2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3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4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5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6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7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988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9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学术类竞赛</a:t>
            </a:r>
            <a:endParaRPr/>
          </a:p>
        </p:txBody>
      </p:sp>
      <p:sp>
        <p:nvSpPr>
          <p:cNvPr id="990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91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92" name="组合 29"/>
          <p:cNvGrpSpPr/>
          <p:nvPr/>
        </p:nvGrpSpPr>
        <p:grpSpPr>
          <a:xfrm>
            <a:off x="403860" y="1593274"/>
            <a:ext cx="3917950" cy="400050"/>
            <a:chOff x="636" y="1850"/>
            <a:chExt cx="6170" cy="630"/>
          </a:xfrm>
        </p:grpSpPr>
        <p:sp>
          <p:nvSpPr>
            <p:cNvPr id="993" name="文本框 3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latin typeface="+mn-ea"/>
                  <a:cs typeface="+mn-ea"/>
                  <a:sym typeface="+mn-lt"/>
                </a:rPr>
                <a:t>大学生创新创业大赛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94" name="椭圆 3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95" name="组合 17"/>
          <p:cNvGrpSpPr/>
          <p:nvPr/>
        </p:nvGrpSpPr>
        <p:grpSpPr>
          <a:xfrm>
            <a:off x="403860" y="1210802"/>
            <a:ext cx="3917950" cy="400050"/>
            <a:chOff x="636" y="1850"/>
            <a:chExt cx="6170" cy="630"/>
          </a:xfrm>
        </p:grpSpPr>
        <p:sp>
          <p:nvSpPr>
            <p:cNvPr id="996" name="文本框 2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挑战杯</a:t>
              </a:r>
              <a:endParaRPr/>
            </a:p>
          </p:txBody>
        </p:sp>
        <p:sp>
          <p:nvSpPr>
            <p:cNvPr id="997" name="椭圆 2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8" name="文本框 23"/>
          <p:cNvSpPr txBox="1"/>
          <p:nvPr/>
        </p:nvSpPr>
        <p:spPr>
          <a:xfrm>
            <a:off x="403860" y="786309"/>
            <a:ext cx="1790700" cy="3885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创赛</a:t>
            </a:r>
            <a:endParaRPr/>
          </a:p>
        </p:txBody>
      </p:sp>
      <p:grpSp>
        <p:nvGrpSpPr>
          <p:cNvPr id="999" name="组合 38"/>
          <p:cNvGrpSpPr/>
          <p:nvPr/>
        </p:nvGrpSpPr>
        <p:grpSpPr>
          <a:xfrm>
            <a:off x="403860" y="2003133"/>
            <a:ext cx="3917950" cy="400050"/>
            <a:chOff x="636" y="1850"/>
            <a:chExt cx="6170" cy="630"/>
          </a:xfrm>
        </p:grpSpPr>
        <p:sp>
          <p:nvSpPr>
            <p:cNvPr id="1000" name="文本框 39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互联网</a:t>
              </a:r>
              <a:r>
                <a:rPr lang="en-US" altLang="zh-CN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+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001" name="椭圆 4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任意多边形 16"/>
          <p:cNvSpPr/>
          <p:nvPr/>
        </p:nvSpPr>
        <p:spPr>
          <a:xfrm rot="-5400000">
            <a:off x="7060585" y="1845013"/>
            <a:ext cx="4009073" cy="6254392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4" h="9849">
                <a:moveTo>
                  <a:pt x="0" y="0"/>
                </a:moveTo>
                <a:lnTo>
                  <a:pt x="6314" y="9849"/>
                </a:lnTo>
                <a:lnTo>
                  <a:pt x="0" y="984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4" name="任意多边形 15"/>
          <p:cNvSpPr/>
          <p:nvPr/>
        </p:nvSpPr>
        <p:spPr>
          <a:xfrm rot="-16200000" flipH="1">
            <a:off x="1120431" y="1847129"/>
            <a:ext cx="4008937" cy="6250296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313" h="9843">
                <a:moveTo>
                  <a:pt x="0" y="0"/>
                </a:moveTo>
                <a:lnTo>
                  <a:pt x="6313" y="9843"/>
                </a:lnTo>
                <a:lnTo>
                  <a:pt x="0" y="9843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5" name="圆角矩形 55"/>
          <p:cNvSpPr/>
          <p:nvPr/>
        </p:nvSpPr>
        <p:spPr>
          <a:xfrm flipH="1">
            <a:off x="5507355" y="1646555"/>
            <a:ext cx="1177925" cy="1177925"/>
          </a:xfrm>
          <a:prstGeom prst="round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6" name="文本框 3"/>
          <p:cNvSpPr txBox="1"/>
          <p:nvPr/>
        </p:nvSpPr>
        <p:spPr>
          <a:xfrm>
            <a:off x="635" y="2955290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400" dirty="0">
                <a:solidFill>
                  <a:srgbClr val="00467F"/>
                </a:solidFill>
                <a:effectLst/>
                <a:uFillTx/>
                <a:latin typeface="+mj-ea"/>
                <a:ea typeface="+mj-ea"/>
                <a:sym typeface="+mn-ea"/>
              </a:rPr>
              <a:t>其他竞赛</a:t>
            </a:r>
            <a:endParaRPr/>
          </a:p>
        </p:txBody>
      </p:sp>
      <p:sp>
        <p:nvSpPr>
          <p:cNvPr id="1007" name="文本框 11"/>
          <p:cNvSpPr txBox="1"/>
          <p:nvPr/>
        </p:nvSpPr>
        <p:spPr>
          <a:xfrm>
            <a:off x="5507355" y="1820545"/>
            <a:ext cx="117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ea"/>
                <a:ea typeface="+mj-ea"/>
                <a:cs typeface="DIN Black" charset="0"/>
              </a:rPr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0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1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2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3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4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5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016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7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latin typeface="+mn-ea"/>
                <a:sym typeface="+mn-ea"/>
              </a:rPr>
              <a:t>其他</a:t>
            </a:r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竞赛</a:t>
            </a:r>
            <a:endParaRPr/>
          </a:p>
        </p:txBody>
      </p:sp>
      <p:sp>
        <p:nvSpPr>
          <p:cNvPr id="1018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19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20" name="组合 29"/>
          <p:cNvGrpSpPr/>
          <p:nvPr/>
        </p:nvGrpSpPr>
        <p:grpSpPr>
          <a:xfrm>
            <a:off x="198607" y="1239527"/>
            <a:ext cx="3917950" cy="400050"/>
            <a:chOff x="636" y="1850"/>
            <a:chExt cx="6170" cy="630"/>
          </a:xfrm>
        </p:grpSpPr>
        <p:sp>
          <p:nvSpPr>
            <p:cNvPr id="1021" name="文本框 31"/>
            <p:cNvSpPr txBox="1"/>
            <p:nvPr/>
          </p:nvSpPr>
          <p:spPr>
            <a:xfrm>
              <a:off x="1037" y="185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latin typeface="+mn-ea"/>
                  <a:cs typeface="+mn-ea"/>
                  <a:sym typeface="+mn-lt"/>
                </a:rPr>
                <a:t>话剧大赛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022" name="椭圆 3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023" name="组合 33"/>
          <p:cNvGrpSpPr/>
          <p:nvPr/>
        </p:nvGrpSpPr>
        <p:grpSpPr>
          <a:xfrm>
            <a:off x="198607" y="1629855"/>
            <a:ext cx="5527675" cy="400050"/>
            <a:chOff x="636" y="1850"/>
            <a:chExt cx="8705" cy="630"/>
          </a:xfrm>
        </p:grpSpPr>
        <p:sp>
          <p:nvSpPr>
            <p:cNvPr id="1024" name="文本框 35"/>
            <p:cNvSpPr txBox="1"/>
            <p:nvPr/>
          </p:nvSpPr>
          <p:spPr>
            <a:xfrm>
              <a:off x="1037" y="1850"/>
              <a:ext cx="8304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各</a:t>
              </a:r>
              <a:r>
                <a:rPr lang="zh-CN" altLang="en-US" sz="2000" dirty="0">
                  <a:latin typeface="+mn-ea"/>
                  <a:cs typeface="+mn-ea"/>
                  <a:sym typeface="+mn-lt"/>
                </a:rPr>
                <a:t>书院可能会举办可以赚取文体竞赛分的比赛</a:t>
              </a:r>
              <a:endParaRPr lang="en-US" altLang="zh-CN" sz="2000" dirty="0">
                <a:latin typeface="+mn-ea"/>
                <a:cs typeface="+mn-ea"/>
                <a:sym typeface="+mn-lt"/>
              </a:endParaRPr>
            </a:p>
            <a:p>
              <a:r>
                <a:rPr lang="zh-CN" altLang="en-US" sz="2000" dirty="0">
                  <a:latin typeface="+mn-ea"/>
                  <a:cs typeface="+mn-ea"/>
                  <a:sym typeface="+mn-lt"/>
                </a:rPr>
                <a:t>及时关注公众号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025" name="椭圆 36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026" name="组合 17"/>
          <p:cNvGrpSpPr/>
          <p:nvPr/>
        </p:nvGrpSpPr>
        <p:grpSpPr>
          <a:xfrm>
            <a:off x="198607" y="839794"/>
            <a:ext cx="3917950" cy="400050"/>
            <a:chOff x="636" y="1840"/>
            <a:chExt cx="6170" cy="630"/>
          </a:xfrm>
        </p:grpSpPr>
        <p:sp>
          <p:nvSpPr>
            <p:cNvPr id="1027" name="文本框 21"/>
            <p:cNvSpPr txBox="1"/>
            <p:nvPr/>
          </p:nvSpPr>
          <p:spPr>
            <a:xfrm>
              <a:off x="1037" y="1840"/>
              <a:ext cx="5769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lt"/>
                </a:rPr>
                <a:t>配音大赛</a:t>
              </a:r>
              <a:endParaRPr/>
            </a:p>
          </p:txBody>
        </p:sp>
        <p:sp>
          <p:nvSpPr>
            <p:cNvPr id="1028" name="椭圆 22"/>
            <p:cNvSpPr/>
            <p:nvPr/>
          </p:nvSpPr>
          <p:spPr>
            <a:xfrm>
              <a:off x="636" y="2018"/>
              <a:ext cx="294" cy="294"/>
            </a:xfrm>
            <a:prstGeom prst="ellipse">
              <a:avLst/>
            </a:prstGeom>
            <a:solidFill>
              <a:srgbClr val="005E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029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10" y="380594"/>
            <a:ext cx="4118937" cy="6096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2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3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4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5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6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7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038" name="椭圆 7"/>
          <p:cNvSpPr/>
          <p:nvPr/>
        </p:nvSpPr>
        <p:spPr>
          <a:xfrm>
            <a:off x="7785735" y="3641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9" name="文本框 200"/>
          <p:cNvSpPr txBox="1"/>
          <p:nvPr/>
        </p:nvSpPr>
        <p:spPr>
          <a:xfrm>
            <a:off x="287020" y="186055"/>
            <a:ext cx="11904980" cy="5168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sz="2400" b="1" spc="40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参考资料</a:t>
            </a:r>
            <a:endParaRPr/>
          </a:p>
        </p:txBody>
      </p:sp>
      <p:sp>
        <p:nvSpPr>
          <p:cNvPr id="1040" name="矩形 5"/>
          <p:cNvSpPr/>
          <p:nvPr/>
        </p:nvSpPr>
        <p:spPr>
          <a:xfrm>
            <a:off x="0" y="186055"/>
            <a:ext cx="287020" cy="521335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41" name="椭圆 18"/>
          <p:cNvSpPr/>
          <p:nvPr/>
        </p:nvSpPr>
        <p:spPr>
          <a:xfrm>
            <a:off x="7912735" y="3768090"/>
            <a:ext cx="1739900" cy="1737360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2" name="文本框 9"/>
          <p:cNvSpPr txBox="1"/>
          <p:nvPr/>
        </p:nvSpPr>
        <p:spPr>
          <a:xfrm>
            <a:off x="180937" y="1039372"/>
            <a:ext cx="672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钱</a:t>
            </a:r>
            <a:r>
              <a:rPr lang="en-US" altLang="zh-CN" dirty="0">
                <a:hlinkClick r:id="rId3"/>
              </a:rPr>
              <a:t>·</a:t>
            </a:r>
            <a:r>
              <a:rPr lang="zh-CN" altLang="en-US" dirty="0">
                <a:hlinkClick r:id="rId3"/>
              </a:rPr>
              <a:t>入学指南 </a:t>
            </a:r>
            <a:r>
              <a:rPr lang="en-US" altLang="zh-CN" dirty="0">
                <a:hlinkClick r:id="rId3"/>
              </a:rPr>
              <a:t>| </a:t>
            </a:r>
            <a:r>
              <a:rPr lang="zh-CN" altLang="en-US" dirty="0">
                <a:hlinkClick r:id="rId3"/>
              </a:rPr>
              <a:t>第九期：科创竞赛知多少</a:t>
            </a:r>
            <a:endParaRPr lang="zh-CN" altLang="en-US" dirty="0"/>
          </a:p>
        </p:txBody>
      </p:sp>
      <p:sp>
        <p:nvSpPr>
          <p:cNvPr id="1043" name="文本框 12"/>
          <p:cNvSpPr txBox="1"/>
          <p:nvPr/>
        </p:nvSpPr>
        <p:spPr>
          <a:xfrm>
            <a:off x="179365" y="1525686"/>
            <a:ext cx="672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西安交通大学鼓励学生参加学科科技竞赛实施办法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西安交通大学实践教学中心</a:t>
            </a:r>
            <a:endParaRPr lang="zh-CN" altLang="en-US" dirty="0"/>
          </a:p>
        </p:txBody>
      </p:sp>
      <p:sp>
        <p:nvSpPr>
          <p:cNvPr id="1044" name="文本框 14"/>
          <p:cNvSpPr txBox="1"/>
          <p:nvPr/>
        </p:nvSpPr>
        <p:spPr>
          <a:xfrm>
            <a:off x="143510" y="2227000"/>
            <a:ext cx="672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竞赛安排</a:t>
            </a:r>
            <a:r>
              <a:rPr lang="en-US" altLang="zh-CN" dirty="0">
                <a:hlinkClick r:id="rId5"/>
              </a:rPr>
              <a:t>-</a:t>
            </a:r>
            <a:r>
              <a:rPr lang="zh-CN" altLang="en-US" dirty="0">
                <a:hlinkClick r:id="rId5"/>
              </a:rPr>
              <a:t>西安交通大学教务处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4829</Words>
  <Application>Microsoft Office PowerPoint</Application>
  <PresentationFormat>宽屏</PresentationFormat>
  <Paragraphs>669</Paragraphs>
  <Slides>114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3" baseType="lpstr">
      <vt:lpstr>等线</vt:lpstr>
      <vt:lpstr>等线 Light</vt:lpstr>
      <vt:lpstr>楷体</vt:lpstr>
      <vt:lpstr>微软雅黑</vt:lpstr>
      <vt:lpstr>印品黑体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Eason Song</cp:lastModifiedBy>
  <cp:revision>4</cp:revision>
  <dcterms:created xsi:type="dcterms:W3CDTF">2025-09-14T19:29:07Z</dcterms:created>
  <dcterms:modified xsi:type="dcterms:W3CDTF">2025-09-20T02:52:27Z</dcterms:modified>
</cp:coreProperties>
</file>